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2" r:id="rId2"/>
    <p:sldId id="31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312" r:id="rId16"/>
    <p:sldId id="313" r:id="rId17"/>
    <p:sldId id="31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17" r:id="rId28"/>
    <p:sldId id="285" r:id="rId29"/>
    <p:sldId id="315" r:id="rId30"/>
    <p:sldId id="286" r:id="rId31"/>
    <p:sldId id="287" r:id="rId32"/>
    <p:sldId id="288" r:id="rId33"/>
    <p:sldId id="295" r:id="rId34"/>
    <p:sldId id="296" r:id="rId35"/>
    <p:sldId id="297" r:id="rId36"/>
    <p:sldId id="301" r:id="rId37"/>
    <p:sldId id="302" r:id="rId38"/>
    <p:sldId id="303" r:id="rId39"/>
    <p:sldId id="298" r:id="rId40"/>
    <p:sldId id="306" r:id="rId41"/>
    <p:sldId id="307" r:id="rId42"/>
    <p:sldId id="316" r:id="rId43"/>
    <p:sldId id="311" r:id="rId44"/>
    <p:sldId id="290" r:id="rId45"/>
    <p:sldId id="291" r:id="rId46"/>
    <p:sldId id="292" r:id="rId47"/>
    <p:sldId id="293" r:id="rId48"/>
    <p:sldId id="320" r:id="rId49"/>
    <p:sldId id="321" r:id="rId50"/>
    <p:sldId id="322" r:id="rId51"/>
    <p:sldId id="323" r:id="rId52"/>
    <p:sldId id="324" r:id="rId53"/>
    <p:sldId id="325" r:id="rId54"/>
    <p:sldId id="32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>
      <p:cViewPr varScale="1">
        <p:scale>
          <a:sx n="65" d="100"/>
          <a:sy n="65" d="100"/>
        </p:scale>
        <p:origin x="17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B51DE-A923-47A3-804A-266C8F591017}" type="doc">
      <dgm:prSet loTypeId="urn:microsoft.com/office/officeart/2005/8/layout/radial1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rtl="1"/>
          <a:endParaRPr lang="ar-SA"/>
        </a:p>
      </dgm:t>
    </dgm:pt>
    <dgm:pt modelId="{D16BD02C-7E53-4817-8CD7-89DF60D1EBD6}">
      <dgm:prSet phldrT="[Text]"/>
      <dgm:spPr/>
      <dgm:t>
        <a:bodyPr/>
        <a:lstStyle/>
        <a:p>
          <a:pPr rtl="1"/>
          <a:r>
            <a:rPr lang="en-US" dirty="0"/>
            <a:t>Al Amal Express System</a:t>
          </a:r>
          <a:endParaRPr lang="ar-SA" dirty="0"/>
        </a:p>
      </dgm:t>
    </dgm:pt>
    <dgm:pt modelId="{048E070C-3C20-4CC3-9CD7-C8238B207742}" type="par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7D67C7AA-9242-4D7F-B5F5-11A93CE44FD0}" type="sib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AAA0188B-1550-4390-B9B0-C2A345219649}">
      <dgm:prSet phldrT="[Text]"/>
      <dgm:spPr/>
      <dgm:t>
        <a:bodyPr/>
        <a:lstStyle/>
        <a:p>
          <a:pPr rtl="1"/>
          <a:r>
            <a:rPr lang="en-US" dirty="0"/>
            <a:t>Al-Amal Express transfers</a:t>
          </a:r>
          <a:endParaRPr lang="ar-SA" dirty="0"/>
        </a:p>
      </dgm:t>
    </dgm:pt>
    <dgm:pt modelId="{7799C011-4B93-4379-9A19-B01B2E68909C}" type="par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EFC4419C-36F4-4FFA-8748-27FBBDE844FE}" type="sib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D4CFB1DC-458E-4D64-88A0-E1B1330BD832}">
      <dgm:prSet phldrT="[Text]"/>
      <dgm:spPr/>
      <dgm:t>
        <a:bodyPr/>
        <a:lstStyle/>
        <a:p>
          <a:pPr rtl="1"/>
          <a:r>
            <a:rPr lang="en-US" dirty="0"/>
            <a:t>External transfers</a:t>
          </a:r>
          <a:endParaRPr lang="ar-SA" dirty="0"/>
        </a:p>
      </dgm:t>
    </dgm:pt>
    <dgm:pt modelId="{63729152-F63A-4C7E-BD31-D14ADF74B4DE}" type="par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4B079F50-6FD5-4DB0-8150-C281AD8D10EF}" type="sib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A79D2D70-58A3-4B53-BBA5-C90CBCCF1E76}">
      <dgm:prSet phldrT="[Text]"/>
      <dgm:spPr/>
      <dgm:t>
        <a:bodyPr/>
        <a:lstStyle/>
        <a:p>
          <a:pPr rtl="1"/>
          <a:r>
            <a:rPr lang="en-US" dirty="0"/>
            <a:t>Coverages and transfers</a:t>
          </a:r>
          <a:endParaRPr lang="ar-SA" dirty="0"/>
        </a:p>
      </dgm:t>
    </dgm:pt>
    <dgm:pt modelId="{30370733-14B9-4B4A-9E7D-175E264858AE}" type="par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E365D58A-F404-4D67-BDFD-032CE0F6FCE4}" type="sib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F4F777E1-E7B2-45EF-A3C7-F5E67FBD9A5C}">
      <dgm:prSet phldrT="[Text]"/>
      <dgm:spPr/>
      <dgm:t>
        <a:bodyPr/>
        <a:lstStyle/>
        <a:p>
          <a:pPr rtl="1"/>
          <a:r>
            <a:rPr lang="en-US" dirty="0"/>
            <a:t>Pace Services</a:t>
          </a:r>
          <a:endParaRPr lang="ar-SA" dirty="0"/>
        </a:p>
      </dgm:t>
    </dgm:pt>
    <dgm:pt modelId="{62ADCF09-1A8E-4848-B30F-F93CCA666086}" type="par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B88D2CB-3D1F-4BE5-9CD3-178002E2C930}" type="sib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0071DE7-5D14-471D-BF85-47D6C9A290E4}">
      <dgm:prSet phldrT="[Text]"/>
      <dgm:spPr/>
      <dgm:t>
        <a:bodyPr/>
        <a:lstStyle/>
        <a:p>
          <a:pPr rtl="1"/>
          <a:r>
            <a:rPr lang="en-US" dirty="0"/>
            <a:t>Project transfers</a:t>
          </a:r>
          <a:endParaRPr lang="ar-SA" dirty="0"/>
        </a:p>
      </dgm:t>
    </dgm:pt>
    <dgm:pt modelId="{E957BBC4-728F-4A0A-8B1C-BDAE81B3D9B8}" type="par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0B50D2CC-9EBD-4C0F-B904-A8C235042F04}" type="sib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16293D0B-402D-4CA4-8ECC-A13D745DC2EE}" type="pres">
      <dgm:prSet presAssocID="{4BFB51DE-A923-47A3-804A-266C8F59101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6D5A4C0-D3D7-4DD2-89BA-2E35BE3221E1}" type="pres">
      <dgm:prSet presAssocID="{D16BD02C-7E53-4817-8CD7-89DF60D1EBD6}" presName="centerShape" presStyleLbl="node0" presStyleIdx="0" presStyleCnt="1"/>
      <dgm:spPr/>
    </dgm:pt>
    <dgm:pt modelId="{EA5FD97A-BFD5-440D-A544-99C660FEEA7A}" type="pres">
      <dgm:prSet presAssocID="{7799C011-4B93-4379-9A19-B01B2E68909C}" presName="Name9" presStyleLbl="parChTrans1D2" presStyleIdx="0" presStyleCnt="5"/>
      <dgm:spPr/>
    </dgm:pt>
    <dgm:pt modelId="{465453B5-949E-408C-BB29-0C9D93219540}" type="pres">
      <dgm:prSet presAssocID="{7799C011-4B93-4379-9A19-B01B2E68909C}" presName="connTx" presStyleLbl="parChTrans1D2" presStyleIdx="0" presStyleCnt="5"/>
      <dgm:spPr/>
    </dgm:pt>
    <dgm:pt modelId="{4AC09107-EF3A-4A43-9105-CD5563F0BDC8}" type="pres">
      <dgm:prSet presAssocID="{AAA0188B-1550-4390-B9B0-C2A345219649}" presName="node" presStyleLbl="node1" presStyleIdx="0" presStyleCnt="5">
        <dgm:presLayoutVars>
          <dgm:bulletEnabled val="1"/>
        </dgm:presLayoutVars>
      </dgm:prSet>
      <dgm:spPr/>
    </dgm:pt>
    <dgm:pt modelId="{F0BECFDB-20D5-4EF9-9627-234ED175AA1D}" type="pres">
      <dgm:prSet presAssocID="{63729152-F63A-4C7E-BD31-D14ADF74B4DE}" presName="Name9" presStyleLbl="parChTrans1D2" presStyleIdx="1" presStyleCnt="5"/>
      <dgm:spPr/>
    </dgm:pt>
    <dgm:pt modelId="{486CC869-47D3-4B2F-AC38-0D58DCAD5F40}" type="pres">
      <dgm:prSet presAssocID="{63729152-F63A-4C7E-BD31-D14ADF74B4DE}" presName="connTx" presStyleLbl="parChTrans1D2" presStyleIdx="1" presStyleCnt="5"/>
      <dgm:spPr/>
    </dgm:pt>
    <dgm:pt modelId="{717F3B11-A9D5-4281-850A-39444B29BEC5}" type="pres">
      <dgm:prSet presAssocID="{D4CFB1DC-458E-4D64-88A0-E1B1330BD832}" presName="node" presStyleLbl="node1" presStyleIdx="1" presStyleCnt="5">
        <dgm:presLayoutVars>
          <dgm:bulletEnabled val="1"/>
        </dgm:presLayoutVars>
      </dgm:prSet>
      <dgm:spPr/>
    </dgm:pt>
    <dgm:pt modelId="{EDEB22AB-A916-4C00-8324-34D5E7D95549}" type="pres">
      <dgm:prSet presAssocID="{E957BBC4-728F-4A0A-8B1C-BDAE81B3D9B8}" presName="Name9" presStyleLbl="parChTrans1D2" presStyleIdx="2" presStyleCnt="5"/>
      <dgm:spPr/>
    </dgm:pt>
    <dgm:pt modelId="{6332407E-3362-45E2-A59E-F6615F2B5D75}" type="pres">
      <dgm:prSet presAssocID="{E957BBC4-728F-4A0A-8B1C-BDAE81B3D9B8}" presName="connTx" presStyleLbl="parChTrans1D2" presStyleIdx="2" presStyleCnt="5"/>
      <dgm:spPr/>
    </dgm:pt>
    <dgm:pt modelId="{F14017B6-A644-47F7-8F3D-E0C8DE7E8D09}" type="pres">
      <dgm:prSet presAssocID="{F0071DE7-5D14-471D-BF85-47D6C9A290E4}" presName="node" presStyleLbl="node1" presStyleIdx="2" presStyleCnt="5">
        <dgm:presLayoutVars>
          <dgm:bulletEnabled val="1"/>
        </dgm:presLayoutVars>
      </dgm:prSet>
      <dgm:spPr/>
    </dgm:pt>
    <dgm:pt modelId="{C65AB254-D692-4ECC-83ED-5936EC9C7A86}" type="pres">
      <dgm:prSet presAssocID="{30370733-14B9-4B4A-9E7D-175E264858AE}" presName="Name9" presStyleLbl="parChTrans1D2" presStyleIdx="3" presStyleCnt="5"/>
      <dgm:spPr/>
    </dgm:pt>
    <dgm:pt modelId="{291B4B2E-0599-4190-9FBD-9BA6D38E833C}" type="pres">
      <dgm:prSet presAssocID="{30370733-14B9-4B4A-9E7D-175E264858AE}" presName="connTx" presStyleLbl="parChTrans1D2" presStyleIdx="3" presStyleCnt="5"/>
      <dgm:spPr/>
    </dgm:pt>
    <dgm:pt modelId="{365004C4-7B44-40C2-AFD7-C601DE7BFEDB}" type="pres">
      <dgm:prSet presAssocID="{A79D2D70-58A3-4B53-BBA5-C90CBCCF1E76}" presName="node" presStyleLbl="node1" presStyleIdx="3" presStyleCnt="5">
        <dgm:presLayoutVars>
          <dgm:bulletEnabled val="1"/>
        </dgm:presLayoutVars>
      </dgm:prSet>
      <dgm:spPr/>
    </dgm:pt>
    <dgm:pt modelId="{EFD9B9CF-F575-43B5-BD99-2A9343E5D742}" type="pres">
      <dgm:prSet presAssocID="{62ADCF09-1A8E-4848-B30F-F93CCA666086}" presName="Name9" presStyleLbl="parChTrans1D2" presStyleIdx="4" presStyleCnt="5"/>
      <dgm:spPr/>
    </dgm:pt>
    <dgm:pt modelId="{7FC7C282-CE9D-4A7B-B017-F7E072644029}" type="pres">
      <dgm:prSet presAssocID="{62ADCF09-1A8E-4848-B30F-F93CCA666086}" presName="connTx" presStyleLbl="parChTrans1D2" presStyleIdx="4" presStyleCnt="5"/>
      <dgm:spPr/>
    </dgm:pt>
    <dgm:pt modelId="{F578B3AF-53F6-4F2B-B8AF-3F069A1E0689}" type="pres">
      <dgm:prSet presAssocID="{F4F777E1-E7B2-45EF-A3C7-F5E67FBD9A5C}" presName="node" presStyleLbl="node1" presStyleIdx="4" presStyleCnt="5">
        <dgm:presLayoutVars>
          <dgm:bulletEnabled val="1"/>
        </dgm:presLayoutVars>
      </dgm:prSet>
      <dgm:spPr/>
    </dgm:pt>
  </dgm:ptLst>
  <dgm:cxnLst>
    <dgm:cxn modelId="{8C8B8901-F577-4A7E-BB20-BBC4810F2208}" type="presOf" srcId="{63729152-F63A-4C7E-BD31-D14ADF74B4DE}" destId="{F0BECFDB-20D5-4EF9-9627-234ED175AA1D}" srcOrd="0" destOrd="0" presId="urn:microsoft.com/office/officeart/2005/8/layout/radial1"/>
    <dgm:cxn modelId="{93AC540B-0E57-44F9-8EB6-2C08F8639727}" type="presOf" srcId="{30370733-14B9-4B4A-9E7D-175E264858AE}" destId="{291B4B2E-0599-4190-9FBD-9BA6D38E833C}" srcOrd="1" destOrd="0" presId="urn:microsoft.com/office/officeart/2005/8/layout/radial1"/>
    <dgm:cxn modelId="{AB246A17-D9B1-4B91-82FA-255BDD73A158}" type="presOf" srcId="{E957BBC4-728F-4A0A-8B1C-BDAE81B3D9B8}" destId="{EDEB22AB-A916-4C00-8324-34D5E7D95549}" srcOrd="0" destOrd="0" presId="urn:microsoft.com/office/officeart/2005/8/layout/radial1"/>
    <dgm:cxn modelId="{4233FF24-6B7A-4D8D-AD51-734341E0240F}" type="presOf" srcId="{7799C011-4B93-4379-9A19-B01B2E68909C}" destId="{465453B5-949E-408C-BB29-0C9D93219540}" srcOrd="1" destOrd="0" presId="urn:microsoft.com/office/officeart/2005/8/layout/radial1"/>
    <dgm:cxn modelId="{F3237E38-BACB-46F4-8452-8B7B95B1CF4F}" type="presOf" srcId="{7799C011-4B93-4379-9A19-B01B2E68909C}" destId="{EA5FD97A-BFD5-440D-A544-99C660FEEA7A}" srcOrd="0" destOrd="0" presId="urn:microsoft.com/office/officeart/2005/8/layout/radial1"/>
    <dgm:cxn modelId="{A5AC043A-B8D7-42A2-AA18-D516EC628090}" type="presOf" srcId="{D16BD02C-7E53-4817-8CD7-89DF60D1EBD6}" destId="{A6D5A4C0-D3D7-4DD2-89BA-2E35BE3221E1}" srcOrd="0" destOrd="0" presId="urn:microsoft.com/office/officeart/2005/8/layout/radial1"/>
    <dgm:cxn modelId="{A7766849-1429-4957-BF2A-100A4D744794}" type="presOf" srcId="{AAA0188B-1550-4390-B9B0-C2A345219649}" destId="{4AC09107-EF3A-4A43-9105-CD5563F0BDC8}" srcOrd="0" destOrd="0" presId="urn:microsoft.com/office/officeart/2005/8/layout/radial1"/>
    <dgm:cxn modelId="{E8A05869-EAAE-4BCB-9BD4-D18B5EA10A62}" type="presOf" srcId="{62ADCF09-1A8E-4848-B30F-F93CCA666086}" destId="{7FC7C282-CE9D-4A7B-B017-F7E072644029}" srcOrd="1" destOrd="0" presId="urn:microsoft.com/office/officeart/2005/8/layout/radial1"/>
    <dgm:cxn modelId="{229E026B-7720-4605-A3C3-93BC42D0AB67}" srcId="{D16BD02C-7E53-4817-8CD7-89DF60D1EBD6}" destId="{D4CFB1DC-458E-4D64-88A0-E1B1330BD832}" srcOrd="1" destOrd="0" parTransId="{63729152-F63A-4C7E-BD31-D14ADF74B4DE}" sibTransId="{4B079F50-6FD5-4DB0-8150-C281AD8D10EF}"/>
    <dgm:cxn modelId="{ADB98151-EFF9-4CCB-A82D-C2993FC26A25}" type="presOf" srcId="{A79D2D70-58A3-4B53-BBA5-C90CBCCF1E76}" destId="{365004C4-7B44-40C2-AFD7-C601DE7BFEDB}" srcOrd="0" destOrd="0" presId="urn:microsoft.com/office/officeart/2005/8/layout/radial1"/>
    <dgm:cxn modelId="{CADEA678-18CC-46DC-A055-89EBE35ACBBB}" type="presOf" srcId="{F0071DE7-5D14-471D-BF85-47D6C9A290E4}" destId="{F14017B6-A644-47F7-8F3D-E0C8DE7E8D09}" srcOrd="0" destOrd="0" presId="urn:microsoft.com/office/officeart/2005/8/layout/radial1"/>
    <dgm:cxn modelId="{DCCCF879-FE83-43E1-B53C-649944079595}" type="presOf" srcId="{D4CFB1DC-458E-4D64-88A0-E1B1330BD832}" destId="{717F3B11-A9D5-4281-850A-39444B29BEC5}" srcOrd="0" destOrd="0" presId="urn:microsoft.com/office/officeart/2005/8/layout/radial1"/>
    <dgm:cxn modelId="{84591A89-06CF-4539-8B9D-47698C00024B}" srcId="{D16BD02C-7E53-4817-8CD7-89DF60D1EBD6}" destId="{F4F777E1-E7B2-45EF-A3C7-F5E67FBD9A5C}" srcOrd="4" destOrd="0" parTransId="{62ADCF09-1A8E-4848-B30F-F93CCA666086}" sibTransId="{FB88D2CB-3D1F-4BE5-9CD3-178002E2C930}"/>
    <dgm:cxn modelId="{CD09A78A-3C8D-43A4-A2CE-F500B0383C46}" srcId="{D16BD02C-7E53-4817-8CD7-89DF60D1EBD6}" destId="{F0071DE7-5D14-471D-BF85-47D6C9A290E4}" srcOrd="2" destOrd="0" parTransId="{E957BBC4-728F-4A0A-8B1C-BDAE81B3D9B8}" sibTransId="{0B50D2CC-9EBD-4C0F-B904-A8C235042F04}"/>
    <dgm:cxn modelId="{0782C68A-2E53-4028-98B4-8134F01B350E}" type="presOf" srcId="{63729152-F63A-4C7E-BD31-D14ADF74B4DE}" destId="{486CC869-47D3-4B2F-AC38-0D58DCAD5F40}" srcOrd="1" destOrd="0" presId="urn:microsoft.com/office/officeart/2005/8/layout/radial1"/>
    <dgm:cxn modelId="{0200849C-5BF0-4F8B-A47B-21ADF0404508}" srcId="{4BFB51DE-A923-47A3-804A-266C8F591017}" destId="{D16BD02C-7E53-4817-8CD7-89DF60D1EBD6}" srcOrd="0" destOrd="0" parTransId="{048E070C-3C20-4CC3-9CD7-C8238B207742}" sibTransId="{7D67C7AA-9242-4D7F-B5F5-11A93CE44FD0}"/>
    <dgm:cxn modelId="{293C08BE-659B-4F22-ADE4-02CF405F4E31}" type="presOf" srcId="{30370733-14B9-4B4A-9E7D-175E264858AE}" destId="{C65AB254-D692-4ECC-83ED-5936EC9C7A86}" srcOrd="0" destOrd="0" presId="urn:microsoft.com/office/officeart/2005/8/layout/radial1"/>
    <dgm:cxn modelId="{E6DCCBC1-4188-43FA-B36A-A0767DF62322}" type="presOf" srcId="{62ADCF09-1A8E-4848-B30F-F93CCA666086}" destId="{EFD9B9CF-F575-43B5-BD99-2A9343E5D742}" srcOrd="0" destOrd="0" presId="urn:microsoft.com/office/officeart/2005/8/layout/radial1"/>
    <dgm:cxn modelId="{03E49AC3-2F7A-49DF-BAC5-AF790652057A}" type="presOf" srcId="{4BFB51DE-A923-47A3-804A-266C8F591017}" destId="{16293D0B-402D-4CA4-8ECC-A13D745DC2EE}" srcOrd="0" destOrd="0" presId="urn:microsoft.com/office/officeart/2005/8/layout/radial1"/>
    <dgm:cxn modelId="{8BFCD4F2-EF03-4FF4-906F-B1AC4DEA2C86}" type="presOf" srcId="{F4F777E1-E7B2-45EF-A3C7-F5E67FBD9A5C}" destId="{F578B3AF-53F6-4F2B-B8AF-3F069A1E0689}" srcOrd="0" destOrd="0" presId="urn:microsoft.com/office/officeart/2005/8/layout/radial1"/>
    <dgm:cxn modelId="{61BAA2F7-1E38-458D-8590-09C4D2BA65D5}" srcId="{D16BD02C-7E53-4817-8CD7-89DF60D1EBD6}" destId="{AAA0188B-1550-4390-B9B0-C2A345219649}" srcOrd="0" destOrd="0" parTransId="{7799C011-4B93-4379-9A19-B01B2E68909C}" sibTransId="{EFC4419C-36F4-4FFA-8748-27FBBDE844FE}"/>
    <dgm:cxn modelId="{37CFEDF7-0674-408B-950E-76516D93C322}" srcId="{D16BD02C-7E53-4817-8CD7-89DF60D1EBD6}" destId="{A79D2D70-58A3-4B53-BBA5-C90CBCCF1E76}" srcOrd="3" destOrd="0" parTransId="{30370733-14B9-4B4A-9E7D-175E264858AE}" sibTransId="{E365D58A-F404-4D67-BDFD-032CE0F6FCE4}"/>
    <dgm:cxn modelId="{D6E743FF-9F0F-4DCA-A167-5BDC64903F63}" type="presOf" srcId="{E957BBC4-728F-4A0A-8B1C-BDAE81B3D9B8}" destId="{6332407E-3362-45E2-A59E-F6615F2B5D75}" srcOrd="1" destOrd="0" presId="urn:microsoft.com/office/officeart/2005/8/layout/radial1"/>
    <dgm:cxn modelId="{259FB717-2FF3-4A0A-81B6-8B058BB17209}" type="presParOf" srcId="{16293D0B-402D-4CA4-8ECC-A13D745DC2EE}" destId="{A6D5A4C0-D3D7-4DD2-89BA-2E35BE3221E1}" srcOrd="0" destOrd="0" presId="urn:microsoft.com/office/officeart/2005/8/layout/radial1"/>
    <dgm:cxn modelId="{4E7A81DC-36F2-4600-BBAA-8A9328A87A09}" type="presParOf" srcId="{16293D0B-402D-4CA4-8ECC-A13D745DC2EE}" destId="{EA5FD97A-BFD5-440D-A544-99C660FEEA7A}" srcOrd="1" destOrd="0" presId="urn:microsoft.com/office/officeart/2005/8/layout/radial1"/>
    <dgm:cxn modelId="{767CCFB9-6BBB-40BE-81F5-68B5551747C8}" type="presParOf" srcId="{EA5FD97A-BFD5-440D-A544-99C660FEEA7A}" destId="{465453B5-949E-408C-BB29-0C9D93219540}" srcOrd="0" destOrd="0" presId="urn:microsoft.com/office/officeart/2005/8/layout/radial1"/>
    <dgm:cxn modelId="{CF6D7344-5B13-4C5A-8F4C-BA517AF451C1}" type="presParOf" srcId="{16293D0B-402D-4CA4-8ECC-A13D745DC2EE}" destId="{4AC09107-EF3A-4A43-9105-CD5563F0BDC8}" srcOrd="2" destOrd="0" presId="urn:microsoft.com/office/officeart/2005/8/layout/radial1"/>
    <dgm:cxn modelId="{D9438C77-4AFF-487C-A072-723F5FF40263}" type="presParOf" srcId="{16293D0B-402D-4CA4-8ECC-A13D745DC2EE}" destId="{F0BECFDB-20D5-4EF9-9627-234ED175AA1D}" srcOrd="3" destOrd="0" presId="urn:microsoft.com/office/officeart/2005/8/layout/radial1"/>
    <dgm:cxn modelId="{91BB56CC-8884-44EA-A392-050ACD4DEB4F}" type="presParOf" srcId="{F0BECFDB-20D5-4EF9-9627-234ED175AA1D}" destId="{486CC869-47D3-4B2F-AC38-0D58DCAD5F40}" srcOrd="0" destOrd="0" presId="urn:microsoft.com/office/officeart/2005/8/layout/radial1"/>
    <dgm:cxn modelId="{CE62BE41-CDCD-4111-8F4F-A35C569A6870}" type="presParOf" srcId="{16293D0B-402D-4CA4-8ECC-A13D745DC2EE}" destId="{717F3B11-A9D5-4281-850A-39444B29BEC5}" srcOrd="4" destOrd="0" presId="urn:microsoft.com/office/officeart/2005/8/layout/radial1"/>
    <dgm:cxn modelId="{18A703FE-7E45-4A4D-9737-15C0F463A886}" type="presParOf" srcId="{16293D0B-402D-4CA4-8ECC-A13D745DC2EE}" destId="{EDEB22AB-A916-4C00-8324-34D5E7D95549}" srcOrd="5" destOrd="0" presId="urn:microsoft.com/office/officeart/2005/8/layout/radial1"/>
    <dgm:cxn modelId="{D16BF0F0-3B3B-414A-92E8-7D119D77DFFC}" type="presParOf" srcId="{EDEB22AB-A916-4C00-8324-34D5E7D95549}" destId="{6332407E-3362-45E2-A59E-F6615F2B5D75}" srcOrd="0" destOrd="0" presId="urn:microsoft.com/office/officeart/2005/8/layout/radial1"/>
    <dgm:cxn modelId="{261607AA-1DC7-4EA9-9F07-A614D6CB4CE9}" type="presParOf" srcId="{16293D0B-402D-4CA4-8ECC-A13D745DC2EE}" destId="{F14017B6-A644-47F7-8F3D-E0C8DE7E8D09}" srcOrd="6" destOrd="0" presId="urn:microsoft.com/office/officeart/2005/8/layout/radial1"/>
    <dgm:cxn modelId="{62E991F2-11AE-4352-BEEA-45AAEF584C5D}" type="presParOf" srcId="{16293D0B-402D-4CA4-8ECC-A13D745DC2EE}" destId="{C65AB254-D692-4ECC-83ED-5936EC9C7A86}" srcOrd="7" destOrd="0" presId="urn:microsoft.com/office/officeart/2005/8/layout/radial1"/>
    <dgm:cxn modelId="{B3E58C66-218D-48AF-86A7-F3B6EB494195}" type="presParOf" srcId="{C65AB254-D692-4ECC-83ED-5936EC9C7A86}" destId="{291B4B2E-0599-4190-9FBD-9BA6D38E833C}" srcOrd="0" destOrd="0" presId="urn:microsoft.com/office/officeart/2005/8/layout/radial1"/>
    <dgm:cxn modelId="{300F1760-32CF-42EB-A50B-818D11B42C31}" type="presParOf" srcId="{16293D0B-402D-4CA4-8ECC-A13D745DC2EE}" destId="{365004C4-7B44-40C2-AFD7-C601DE7BFEDB}" srcOrd="8" destOrd="0" presId="urn:microsoft.com/office/officeart/2005/8/layout/radial1"/>
    <dgm:cxn modelId="{A8BE13EA-BF68-461E-A759-A5C24CEE3D3C}" type="presParOf" srcId="{16293D0B-402D-4CA4-8ECC-A13D745DC2EE}" destId="{EFD9B9CF-F575-43B5-BD99-2A9343E5D742}" srcOrd="9" destOrd="0" presId="urn:microsoft.com/office/officeart/2005/8/layout/radial1"/>
    <dgm:cxn modelId="{CC021801-0F6B-4C5B-807C-BC7ADEE6A4C1}" type="presParOf" srcId="{EFD9B9CF-F575-43B5-BD99-2A9343E5D742}" destId="{7FC7C282-CE9D-4A7B-B017-F7E072644029}" srcOrd="0" destOrd="0" presId="urn:microsoft.com/office/officeart/2005/8/layout/radial1"/>
    <dgm:cxn modelId="{72488A93-6B6C-4D4D-AE0A-28D0DB6341EA}" type="presParOf" srcId="{16293D0B-402D-4CA4-8ECC-A13D745DC2EE}" destId="{F578B3AF-53F6-4F2B-B8AF-3F069A1E0689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5A4C0-D3D7-4DD2-89BA-2E35BE3221E1}">
      <dsp:nvSpPr>
        <dsp:cNvPr id="0" name=""/>
        <dsp:cNvSpPr/>
      </dsp:nvSpPr>
      <dsp:spPr>
        <a:xfrm>
          <a:off x="2549134" y="1744786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 Amal Express System</a:t>
          </a:r>
          <a:endParaRPr lang="ar-SA" sz="2100" kern="1200" dirty="0"/>
        </a:p>
      </dsp:txBody>
      <dsp:txXfrm>
        <a:off x="2745226" y="1940878"/>
        <a:ext cx="946818" cy="946818"/>
      </dsp:txXfrm>
    </dsp:sp>
    <dsp:sp modelId="{EA5FD97A-BFD5-440D-A544-99C660FEEA7A}">
      <dsp:nvSpPr>
        <dsp:cNvPr id="0" name=""/>
        <dsp:cNvSpPr/>
      </dsp:nvSpPr>
      <dsp:spPr>
        <a:xfrm rot="16200000">
          <a:off x="3016917" y="152434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3208549" y="1532983"/>
        <a:ext cx="20171" cy="20171"/>
      </dsp:txXfrm>
    </dsp:sp>
    <dsp:sp modelId="{4AC09107-EF3A-4A43-9105-CD5563F0BDC8}">
      <dsp:nvSpPr>
        <dsp:cNvPr id="0" name=""/>
        <dsp:cNvSpPr/>
      </dsp:nvSpPr>
      <dsp:spPr>
        <a:xfrm>
          <a:off x="2549134" y="23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Al-Amal Express transfers</a:t>
          </a:r>
          <a:endParaRPr lang="ar-SA" sz="1700" kern="1200" dirty="0"/>
        </a:p>
      </dsp:txBody>
      <dsp:txXfrm>
        <a:off x="2745226" y="198440"/>
        <a:ext cx="946818" cy="946818"/>
      </dsp:txXfrm>
    </dsp:sp>
    <dsp:sp modelId="{F0BECFDB-20D5-4EF9-9627-234ED175AA1D}">
      <dsp:nvSpPr>
        <dsp:cNvPr id="0" name=""/>
        <dsp:cNvSpPr/>
      </dsp:nvSpPr>
      <dsp:spPr>
        <a:xfrm rot="20520000">
          <a:off x="3845496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4037128" y="2134980"/>
        <a:ext cx="20171" cy="20171"/>
      </dsp:txXfrm>
    </dsp:sp>
    <dsp:sp modelId="{717F3B11-A9D5-4281-850A-39444B29BEC5}">
      <dsp:nvSpPr>
        <dsp:cNvPr id="0" name=""/>
        <dsp:cNvSpPr/>
      </dsp:nvSpPr>
      <dsp:spPr>
        <a:xfrm>
          <a:off x="4206291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External transfers</a:t>
          </a:r>
          <a:endParaRPr lang="ar-SA" sz="1700" kern="1200" dirty="0"/>
        </a:p>
      </dsp:txBody>
      <dsp:txXfrm>
        <a:off x="4402383" y="1402435"/>
        <a:ext cx="946818" cy="946818"/>
      </dsp:txXfrm>
    </dsp:sp>
    <dsp:sp modelId="{EDEB22AB-A916-4C00-8324-34D5E7D95549}">
      <dsp:nvSpPr>
        <dsp:cNvPr id="0" name=""/>
        <dsp:cNvSpPr/>
      </dsp:nvSpPr>
      <dsp:spPr>
        <a:xfrm rot="3240000">
          <a:off x="3529007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3720639" y="3109033"/>
        <a:ext cx="20171" cy="20171"/>
      </dsp:txXfrm>
    </dsp:sp>
    <dsp:sp modelId="{F14017B6-A644-47F7-8F3D-E0C8DE7E8D09}">
      <dsp:nvSpPr>
        <dsp:cNvPr id="0" name=""/>
        <dsp:cNvSpPr/>
      </dsp:nvSpPr>
      <dsp:spPr>
        <a:xfrm>
          <a:off x="3573313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transfers</a:t>
          </a:r>
          <a:endParaRPr lang="ar-SA" sz="1700" kern="1200" dirty="0"/>
        </a:p>
      </dsp:txBody>
      <dsp:txXfrm>
        <a:off x="3769405" y="3350540"/>
        <a:ext cx="946818" cy="946818"/>
      </dsp:txXfrm>
    </dsp:sp>
    <dsp:sp modelId="{C65AB254-D692-4ECC-83ED-5936EC9C7A86}">
      <dsp:nvSpPr>
        <dsp:cNvPr id="0" name=""/>
        <dsp:cNvSpPr/>
      </dsp:nvSpPr>
      <dsp:spPr>
        <a:xfrm rot="7560000">
          <a:off x="2504828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 rot="10800000">
        <a:off x="2696459" y="3109033"/>
        <a:ext cx="20171" cy="20171"/>
      </dsp:txXfrm>
    </dsp:sp>
    <dsp:sp modelId="{365004C4-7B44-40C2-AFD7-C601DE7BFEDB}">
      <dsp:nvSpPr>
        <dsp:cNvPr id="0" name=""/>
        <dsp:cNvSpPr/>
      </dsp:nvSpPr>
      <dsp:spPr>
        <a:xfrm>
          <a:off x="1524954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Coverages and transfers</a:t>
          </a:r>
          <a:endParaRPr lang="ar-SA" sz="1700" kern="1200" dirty="0"/>
        </a:p>
      </dsp:txBody>
      <dsp:txXfrm>
        <a:off x="1721046" y="3350540"/>
        <a:ext cx="946818" cy="946818"/>
      </dsp:txXfrm>
    </dsp:sp>
    <dsp:sp modelId="{EFD9B9CF-F575-43B5-BD99-2A9343E5D742}">
      <dsp:nvSpPr>
        <dsp:cNvPr id="0" name=""/>
        <dsp:cNvSpPr/>
      </dsp:nvSpPr>
      <dsp:spPr>
        <a:xfrm rot="11880000">
          <a:off x="2188339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 rot="10800000">
        <a:off x="2379971" y="2134980"/>
        <a:ext cx="20171" cy="20171"/>
      </dsp:txXfrm>
    </dsp:sp>
    <dsp:sp modelId="{F578B3AF-53F6-4F2B-B8AF-3F069A1E0689}">
      <dsp:nvSpPr>
        <dsp:cNvPr id="0" name=""/>
        <dsp:cNvSpPr/>
      </dsp:nvSpPr>
      <dsp:spPr>
        <a:xfrm>
          <a:off x="891977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Pace Services</a:t>
          </a:r>
          <a:endParaRPr lang="ar-SA" sz="1700" kern="1200" dirty="0"/>
        </a:p>
      </dsp:txBody>
      <dsp:txXfrm>
        <a:off x="1088069" y="1402435"/>
        <a:ext cx="946818" cy="946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7C58259-27B6-4804-A22A-F1A1B0FDB511}" type="datetimeFigureOut">
              <a:rPr lang="ar-SA" smtClean="0"/>
              <a:t>29/06/1445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3928ECF-BBAA-44BF-88CB-01254F8360C7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6427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8ECF-BBAA-44BF-88CB-01254F8360C7}" type="slidenum">
              <a:rPr lang="ar-SA" smtClean="0"/>
              <a:t>35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4506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0009" y="0"/>
            <a:ext cx="9174009" cy="6876143"/>
            <a:chOff x="-30009" y="0"/>
            <a:chExt cx="9174009" cy="6876143"/>
          </a:xfrm>
        </p:grpSpPr>
        <p:pic>
          <p:nvPicPr>
            <p:cNvPr id="6" name="صورة 3">
              <a:extLst>
                <a:ext uri="{FF2B5EF4-FFF2-40B4-BE49-F238E27FC236}">
                  <a16:creationId xmlns:a16="http://schemas.microsoft.com/office/drawing/2014/main" id="{A8AF368E-CB6A-D41F-6AF4-3FC59F4B7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09" y="0"/>
              <a:ext cx="9174009" cy="6876143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724400" y="2714171"/>
              <a:ext cx="3657600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Al-Amal Express system </a:t>
              </a:r>
              <a:endParaRPr lang="ar-SA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06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5460" y="354565"/>
            <a:ext cx="8326313" cy="6198635"/>
            <a:chOff x="191960" y="327671"/>
            <a:chExt cx="8326313" cy="6198635"/>
          </a:xfrm>
        </p:grpSpPr>
        <p:sp>
          <p:nvSpPr>
            <p:cNvPr id="24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676109" y="327671"/>
              <a:ext cx="3984621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Third: Receiving Al Amal Express transfers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0"/>
            <a:stretch/>
          </p:blipFill>
          <p:spPr bwMode="auto">
            <a:xfrm>
              <a:off x="527249" y="1287364"/>
              <a:ext cx="7991024" cy="4803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9" t="10159" r="5298" b="8402"/>
            <a:stretch/>
          </p:blipFill>
          <p:spPr bwMode="auto">
            <a:xfrm>
              <a:off x="419759" y="2093318"/>
              <a:ext cx="7016590" cy="3593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91FB5CA9-9653-5656-29D5-F815015659D5}"/>
                </a:ext>
              </a:extLst>
            </p:cNvPr>
            <p:cNvSpPr/>
            <p:nvPr/>
          </p:nvSpPr>
          <p:spPr>
            <a:xfrm>
              <a:off x="7335953" y="2454364"/>
              <a:ext cx="1165806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Enter recipient data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91FB5CA9-9653-5656-29D5-F815015659D5}"/>
                </a:ext>
              </a:extLst>
            </p:cNvPr>
            <p:cNvSpPr/>
            <p:nvPr/>
          </p:nvSpPr>
          <p:spPr>
            <a:xfrm>
              <a:off x="191960" y="2640234"/>
              <a:ext cx="1526977" cy="420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Search and Inquire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91FB5CA9-9653-5656-29D5-F815015659D5}"/>
                </a:ext>
              </a:extLst>
            </p:cNvPr>
            <p:cNvSpPr/>
            <p:nvPr/>
          </p:nvSpPr>
          <p:spPr>
            <a:xfrm>
              <a:off x="191961" y="3141365"/>
              <a:ext cx="1523864" cy="388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View sender data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91FB5CA9-9653-5656-29D5-F815015659D5}"/>
                </a:ext>
              </a:extLst>
            </p:cNvPr>
            <p:cNvSpPr/>
            <p:nvPr/>
          </p:nvSpPr>
          <p:spPr>
            <a:xfrm>
              <a:off x="201675" y="3642572"/>
              <a:ext cx="1514150" cy="420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recipient data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91FB5CA9-9653-5656-29D5-F815015659D5}"/>
                </a:ext>
              </a:extLst>
            </p:cNvPr>
            <p:cNvSpPr/>
            <p:nvPr/>
          </p:nvSpPr>
          <p:spPr>
            <a:xfrm>
              <a:off x="5913747" y="6010692"/>
              <a:ext cx="1578264" cy="515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4746" y="5316760"/>
              <a:ext cx="0" cy="6939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9262" y="2724472"/>
              <a:ext cx="4366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715825" y="2850407"/>
              <a:ext cx="1920569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715824" y="3246452"/>
              <a:ext cx="80048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715825" y="3852745"/>
              <a:ext cx="80048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8054" y="5255617"/>
              <a:ext cx="0" cy="7243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436349" y="1928581"/>
              <a:ext cx="965015" cy="1516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8291704" y="1602262"/>
              <a:ext cx="92804" cy="32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038600" y="569005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736013" y="352959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715823" y="292254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88582" y="250627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072324" y="2419643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516714" y="565681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91FB5CA9-9653-5656-29D5-F815015659D5}"/>
                </a:ext>
              </a:extLst>
            </p:cNvPr>
            <p:cNvSpPr/>
            <p:nvPr/>
          </p:nvSpPr>
          <p:spPr>
            <a:xfrm>
              <a:off x="3733629" y="6001272"/>
              <a:ext cx="1578264" cy="525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Print Instrument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9600" y="266116"/>
            <a:ext cx="8381999" cy="6210884"/>
            <a:chOff x="76700" y="266116"/>
            <a:chExt cx="8922055" cy="638502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8"/>
            <a:stretch/>
          </p:blipFill>
          <p:spPr bwMode="auto">
            <a:xfrm>
              <a:off x="457354" y="1245801"/>
              <a:ext cx="8166932" cy="433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9708" r="5528" b="9170"/>
            <a:stretch/>
          </p:blipFill>
          <p:spPr bwMode="auto">
            <a:xfrm>
              <a:off x="263095" y="1941606"/>
              <a:ext cx="7522632" cy="385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659125" y="266116"/>
              <a:ext cx="4223468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Fourth: Al-Amal Express transfer report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638109" y="1978915"/>
              <a:ext cx="1002327" cy="2132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8469638" y="1675239"/>
              <a:ext cx="225264" cy="4341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153387" y="4300640"/>
              <a:ext cx="1828800" cy="411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Displays all transfers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19857BE9-D457-2901-9BD1-242C8A3BEBFB}"/>
                </a:ext>
              </a:extLst>
            </p:cNvPr>
            <p:cNvSpPr/>
            <p:nvPr/>
          </p:nvSpPr>
          <p:spPr>
            <a:xfrm>
              <a:off x="76700" y="3429000"/>
              <a:ext cx="1860372" cy="385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View Data button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63095" y="2247191"/>
              <a:ext cx="2790385" cy="508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Determine the type of report: outgoing transfers or disbursed transfers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11285" y="2011893"/>
              <a:ext cx="1173377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User choice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785726" y="3043557"/>
              <a:ext cx="1087265" cy="535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from date to date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929716" y="2295681"/>
              <a:ext cx="0" cy="352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3796285" y="2501585"/>
              <a:ext cx="0" cy="493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1982187" y="4506306"/>
              <a:ext cx="70969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6998" y="3299032"/>
              <a:ext cx="7987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951560" y="34729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494093" y="2901915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672503" y="189232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722586" y="205389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354044" y="5766519"/>
              <a:ext cx="1450265" cy="61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Export Excel button for the report</a:t>
              </a:r>
              <a:endParaRPr lang="ar-SA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2370853" y="5726922"/>
              <a:ext cx="1841105" cy="924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 the transfers and press the Sync button to the ATM system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7888193" y="4711974"/>
              <a:ext cx="1110562" cy="1188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Click on the Print Instrument button</a:t>
              </a:r>
            </a:p>
          </p:txBody>
        </p:sp>
        <p:cxnSp>
          <p:nvCxnSpPr>
            <p:cNvPr id="4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6763" y="5537215"/>
              <a:ext cx="4626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2887" y="5549219"/>
              <a:ext cx="0" cy="1893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220" name="Left Brace 9219"/>
            <p:cNvSpPr/>
            <p:nvPr/>
          </p:nvSpPr>
          <p:spPr>
            <a:xfrm rot="5400000" flipH="1">
              <a:off x="2760526" y="5420901"/>
              <a:ext cx="312599" cy="545228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193018" y="557721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215000" y="1675240"/>
              <a:ext cx="1450606" cy="796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Determine the type of transfers, local or external transfers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/>
            <p:cNvCxnSpPr>
              <a:stCxn id="15" idx="3"/>
            </p:cNvCxnSpPr>
            <p:nvPr/>
          </p:nvCxnSpPr>
          <p:spPr>
            <a:xfrm>
              <a:off x="3053480" y="2501586"/>
              <a:ext cx="74280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3940303" y="2472009"/>
              <a:ext cx="29752" cy="1578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787724" y="194160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Elbow Connector 7"/>
            <p:cNvCxnSpPr/>
            <p:nvPr/>
          </p:nvCxnSpPr>
          <p:spPr>
            <a:xfrm flipV="1">
              <a:off x="1639342" y="3196254"/>
              <a:ext cx="503037" cy="2055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25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31725" y="829424"/>
            <a:ext cx="8181476" cy="5097870"/>
            <a:chOff x="431725" y="464730"/>
            <a:chExt cx="8181476" cy="509787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0"/>
            <a:stretch/>
          </p:blipFill>
          <p:spPr bwMode="auto">
            <a:xfrm>
              <a:off x="431725" y="1194119"/>
              <a:ext cx="8181476" cy="436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مجموعة 8">
              <a:extLst>
                <a:ext uri="{FF2B5EF4-FFF2-40B4-BE49-F238E27FC236}">
                  <a16:creationId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7149732" y="627026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6" name="سهم: بشكل رتبة عسكرية 9">
                <a:extLst>
                  <a:ext uri="{FF2B5EF4-FFF2-40B4-BE49-F238E27FC236}">
                    <a16:creationId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سهم: بشكل رتبة عسكرية 10">
                <a:extLst>
                  <a:ext uri="{FF2B5EF4-FFF2-40B4-BE49-F238E27FC236}">
                    <a16:creationId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سهم: بشكل رتبة عسكرية 11">
                <a:extLst>
                  <a:ext uri="{FF2B5EF4-FFF2-40B4-BE49-F238E27FC236}">
                    <a16:creationId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6989221" y="1268760"/>
              <a:ext cx="965015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>
              <a:off x="7471730" y="987950"/>
              <a:ext cx="109990" cy="2061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External transfers shifted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9" name="صورة 8">
              <a:extLst>
                <a:ext uri="{FF2B5EF4-FFF2-40B4-BE49-F238E27FC236}">
                  <a16:creationId xmlns:a16="http://schemas.microsoft.com/office/drawing/2014/main" id="{4F9D5C5B-0434-48C8-74E3-85667A38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957"/>
            <a:stretch/>
          </p:blipFill>
          <p:spPr>
            <a:xfrm>
              <a:off x="939355" y="1637295"/>
              <a:ext cx="7302132" cy="369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2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377" y="574866"/>
            <a:ext cx="8842066" cy="5949945"/>
            <a:chOff x="-21163" y="187756"/>
            <a:chExt cx="9163498" cy="636544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0"/>
            <a:stretch/>
          </p:blipFill>
          <p:spPr bwMode="auto">
            <a:xfrm>
              <a:off x="173195" y="1037525"/>
              <a:ext cx="8607934" cy="5037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61003" r="6002" b="17293"/>
            <a:stretch/>
          </p:blipFill>
          <p:spPr bwMode="auto">
            <a:xfrm>
              <a:off x="305318" y="5306593"/>
              <a:ext cx="8275418" cy="11450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8" t="6813" r="5229" b="24514"/>
            <a:stretch/>
          </p:blipFill>
          <p:spPr bwMode="auto">
            <a:xfrm>
              <a:off x="247345" y="1743409"/>
              <a:ext cx="8391364" cy="363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109239" y="187756"/>
              <a:ext cx="6657406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First: Sending external transfers (sending shift transfers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463746" y="1786588"/>
              <a:ext cx="1200190" cy="3828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Choose the type of service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675346" y="2785781"/>
              <a:ext cx="841149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100" dirty="0"/>
                <a:t>Enter the transfer amount</a:t>
              </a:r>
              <a:endParaRPr lang="ar-SA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7732" y="1322766"/>
              <a:ext cx="1307640" cy="84671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arrow to choose the service provider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-9679" y="2269978"/>
              <a:ext cx="1007898" cy="8122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arrow to select the branch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080" y="2723230"/>
              <a:ext cx="436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410" y="5048189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00" y="4930490"/>
              <a:ext cx="50817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388" y="3082263"/>
              <a:ext cx="3190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2" y="2993944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349824" y="6106341"/>
              <a:ext cx="1445472" cy="4468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Send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8072561" y="5830425"/>
              <a:ext cx="16198" cy="27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 rot="16200000">
              <a:off x="5900975" y="1832029"/>
              <a:ext cx="216024" cy="869197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3095" y="2249936"/>
              <a:ext cx="746634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Choose city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29" y="2549515"/>
              <a:ext cx="319055" cy="1452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مستطيل 37">
              <a:extLst>
                <a:ext uri="{FF2B5EF4-FFF2-40B4-BE49-F238E27FC236}">
                  <a16:creationId xmlns:a16="http://schemas.microsoft.com/office/drawing/2014/main" id="{39E40213-C611-C757-99EA-DF47AEC23E44}"/>
                </a:ext>
              </a:extLst>
            </p:cNvPr>
            <p:cNvSpPr/>
            <p:nvPr/>
          </p:nvSpPr>
          <p:spPr>
            <a:xfrm>
              <a:off x="6677604" y="3621312"/>
              <a:ext cx="1344443" cy="3829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Specify the receiving currency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4" name="مستطيل 43">
              <a:extLst>
                <a:ext uri="{FF2B5EF4-FFF2-40B4-BE49-F238E27FC236}">
                  <a16:creationId xmlns:a16="http://schemas.microsoft.com/office/drawing/2014/main" id="{C9AB48CC-6384-924B-20E0-7B9D07B4BBCE}"/>
                </a:ext>
              </a:extLst>
            </p:cNvPr>
            <p:cNvSpPr/>
            <p:nvPr/>
          </p:nvSpPr>
          <p:spPr>
            <a:xfrm>
              <a:off x="3941582" y="3340108"/>
              <a:ext cx="937861" cy="43149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Currency calculation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5" name="مستطيل 45">
              <a:extLst>
                <a:ext uri="{FF2B5EF4-FFF2-40B4-BE49-F238E27FC236}">
                  <a16:creationId xmlns:a16="http://schemas.microsoft.com/office/drawing/2014/main" id="{2A516E7E-A87B-9211-8417-3697E00A9C79}"/>
                </a:ext>
              </a:extLst>
            </p:cNvPr>
            <p:cNvSpPr/>
            <p:nvPr/>
          </p:nvSpPr>
          <p:spPr>
            <a:xfrm>
              <a:off x="7922211" y="4004290"/>
              <a:ext cx="1158427" cy="50389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Enter the recipient's name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6" name="مستطيل 47">
              <a:extLst>
                <a:ext uri="{FF2B5EF4-FFF2-40B4-BE49-F238E27FC236}">
                  <a16:creationId xmlns:a16="http://schemas.microsoft.com/office/drawing/2014/main" id="{27644D04-0DC2-093C-E222-06D90A85E6D9}"/>
                </a:ext>
              </a:extLst>
            </p:cNvPr>
            <p:cNvSpPr/>
            <p:nvPr/>
          </p:nvSpPr>
          <p:spPr>
            <a:xfrm>
              <a:off x="7774463" y="4547184"/>
              <a:ext cx="1340927" cy="38330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Determine nationality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7" name="مستطيل 50">
              <a:extLst>
                <a:ext uri="{FF2B5EF4-FFF2-40B4-BE49-F238E27FC236}">
                  <a16:creationId xmlns:a16="http://schemas.microsoft.com/office/drawing/2014/main" id="{CA2DE2C7-2990-CEEE-2B58-1ADDC8724F24}"/>
                </a:ext>
              </a:extLst>
            </p:cNvPr>
            <p:cNvSpPr/>
            <p:nvPr/>
          </p:nvSpPr>
          <p:spPr>
            <a:xfrm>
              <a:off x="7969698" y="4952679"/>
              <a:ext cx="1172637" cy="42145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/>
            </a:p>
            <a:p>
              <a:pPr lvl="0" algn="ctr" rtl="1">
                <a:defRPr/>
              </a:pPr>
              <a:r>
                <a:rPr lang="en-US" sz="1200" dirty="0"/>
                <a:t>Enter the address </a:t>
              </a:r>
              <a:br>
                <a:rPr lang="en-US" sz="1200" dirty="0"/>
              </a:b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58" name="مستطيل 51">
              <a:extLst>
                <a:ext uri="{FF2B5EF4-FFF2-40B4-BE49-F238E27FC236}">
                  <a16:creationId xmlns:a16="http://schemas.microsoft.com/office/drawing/2014/main" id="{73F73366-636D-979E-201E-5B64707A361F}"/>
                </a:ext>
              </a:extLst>
            </p:cNvPr>
            <p:cNvSpPr/>
            <p:nvPr/>
          </p:nvSpPr>
          <p:spPr>
            <a:xfrm>
              <a:off x="5491658" y="5822980"/>
              <a:ext cx="1077005" cy="50678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Define the job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0" name="مستطيل 62">
              <a:extLst>
                <a:ext uri="{FF2B5EF4-FFF2-40B4-BE49-F238E27FC236}">
                  <a16:creationId xmlns:a16="http://schemas.microsoft.com/office/drawing/2014/main" id="{E98BA942-1D8C-F063-97E9-F57BC83EE015}"/>
                </a:ext>
              </a:extLst>
            </p:cNvPr>
            <p:cNvSpPr/>
            <p:nvPr/>
          </p:nvSpPr>
          <p:spPr>
            <a:xfrm>
              <a:off x="4013272" y="5387778"/>
              <a:ext cx="1209132" cy="4913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/>
            </a:p>
            <a:p>
              <a:pPr lvl="0" algn="ctr" rtl="1">
                <a:defRPr/>
              </a:pPr>
              <a:r>
                <a:rPr lang="en-US" sz="1200" dirty="0"/>
                <a:t>Enter the address </a:t>
              </a:r>
              <a:br>
                <a:rPr lang="en-US" sz="1200" dirty="0"/>
              </a:b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1" name="مستطيل 64">
              <a:extLst>
                <a:ext uri="{FF2B5EF4-FFF2-40B4-BE49-F238E27FC236}">
                  <a16:creationId xmlns:a16="http://schemas.microsoft.com/office/drawing/2014/main" id="{BB55C7F0-62E4-3A39-0E77-B14118B30126}"/>
                </a:ext>
              </a:extLst>
            </p:cNvPr>
            <p:cNvSpPr/>
            <p:nvPr/>
          </p:nvSpPr>
          <p:spPr>
            <a:xfrm>
              <a:off x="2286000" y="5830422"/>
              <a:ext cx="1066800" cy="722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Specify the date, place and place of birth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2" name="مستطيل 68">
              <a:extLst>
                <a:ext uri="{FF2B5EF4-FFF2-40B4-BE49-F238E27FC236}">
                  <a16:creationId xmlns:a16="http://schemas.microsoft.com/office/drawing/2014/main" id="{C553782A-4D2E-F1E7-D9E6-942BBF5000EB}"/>
                </a:ext>
              </a:extLst>
            </p:cNvPr>
            <p:cNvSpPr/>
            <p:nvPr/>
          </p:nvSpPr>
          <p:spPr>
            <a:xfrm>
              <a:off x="1019652" y="5906834"/>
              <a:ext cx="896796" cy="3990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Define the job</a:t>
              </a:r>
              <a:endParaRPr lang="ar-SA" sz="1200" dirty="0">
                <a:effectLst/>
              </a:endParaRPr>
            </a:p>
          </p:txBody>
        </p:sp>
        <p:sp>
          <p:nvSpPr>
            <p:cNvPr id="63" name="مستطيل 70">
              <a:extLst>
                <a:ext uri="{FF2B5EF4-FFF2-40B4-BE49-F238E27FC236}">
                  <a16:creationId xmlns:a16="http://schemas.microsoft.com/office/drawing/2014/main" id="{2CF7687E-2507-37C2-1183-9F030EE86871}"/>
                </a:ext>
              </a:extLst>
            </p:cNvPr>
            <p:cNvSpPr/>
            <p:nvPr/>
          </p:nvSpPr>
          <p:spPr>
            <a:xfrm>
              <a:off x="0" y="4726740"/>
              <a:ext cx="1017236" cy="102804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ID type and number, date of issue and place of issue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4" name="مستطيل 75">
              <a:extLst>
                <a:ext uri="{FF2B5EF4-FFF2-40B4-BE49-F238E27FC236}">
                  <a16:creationId xmlns:a16="http://schemas.microsoft.com/office/drawing/2014/main" id="{10535F53-37BC-1D9C-AEFD-17B44AC354A3}"/>
                </a:ext>
              </a:extLst>
            </p:cNvPr>
            <p:cNvSpPr/>
            <p:nvPr/>
          </p:nvSpPr>
          <p:spPr>
            <a:xfrm>
              <a:off x="23831" y="4338578"/>
              <a:ext cx="974389" cy="3279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Mobile number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5" name="مستطيل 80">
              <a:extLst>
                <a:ext uri="{FF2B5EF4-FFF2-40B4-BE49-F238E27FC236}">
                  <a16:creationId xmlns:a16="http://schemas.microsoft.com/office/drawing/2014/main" id="{79ED04E5-E73C-F148-6FC1-3B8FB88BA7D4}"/>
                </a:ext>
              </a:extLst>
            </p:cNvPr>
            <p:cNvSpPr/>
            <p:nvPr/>
          </p:nvSpPr>
          <p:spPr>
            <a:xfrm>
              <a:off x="3992023" y="4390815"/>
              <a:ext cx="914307" cy="377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Determine nationality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6" name="مستطيل 83">
              <a:extLst>
                <a:ext uri="{FF2B5EF4-FFF2-40B4-BE49-F238E27FC236}">
                  <a16:creationId xmlns:a16="http://schemas.microsoft.com/office/drawing/2014/main" id="{13587BAD-6031-7199-72F9-411728A3E540}"/>
                </a:ext>
              </a:extLst>
            </p:cNvPr>
            <p:cNvSpPr/>
            <p:nvPr/>
          </p:nvSpPr>
          <p:spPr>
            <a:xfrm>
              <a:off x="3979030" y="4004290"/>
              <a:ext cx="1243374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/>
            </a:p>
            <a:p>
              <a:pPr lvl="0" algn="ctr" rtl="1">
                <a:defRPr/>
              </a:pPr>
              <a:r>
                <a:rPr lang="en-US" sz="1200" dirty="0"/>
                <a:t>Determine gender </a:t>
              </a:r>
              <a:br>
                <a:rPr lang="en-US" sz="1200" dirty="0"/>
              </a:b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7" name="مستطيل 87">
              <a:extLst>
                <a:ext uri="{FF2B5EF4-FFF2-40B4-BE49-F238E27FC236}">
                  <a16:creationId xmlns:a16="http://schemas.microsoft.com/office/drawing/2014/main" id="{952A31D1-4E20-F959-3197-4619350150F4}"/>
                </a:ext>
              </a:extLst>
            </p:cNvPr>
            <p:cNvSpPr/>
            <p:nvPr/>
          </p:nvSpPr>
          <p:spPr>
            <a:xfrm>
              <a:off x="12370" y="3732889"/>
              <a:ext cx="974390" cy="5624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Enter the name</a:t>
              </a:r>
              <a:r>
                <a:rPr lang="ar-SA" sz="1200" dirty="0"/>
                <a:t> </a:t>
              </a:r>
              <a:r>
                <a:rPr lang="en-US" sz="1200" dirty="0"/>
                <a:t>sender 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8" name="مستطيل 97">
              <a:extLst>
                <a:ext uri="{FF2B5EF4-FFF2-40B4-BE49-F238E27FC236}">
                  <a16:creationId xmlns:a16="http://schemas.microsoft.com/office/drawing/2014/main" id="{7F6BA3E4-068F-602C-E54A-119E127AF69E}"/>
                </a:ext>
              </a:extLst>
            </p:cNvPr>
            <p:cNvSpPr/>
            <p:nvPr/>
          </p:nvSpPr>
          <p:spPr>
            <a:xfrm>
              <a:off x="8152984" y="3193759"/>
              <a:ext cx="927654" cy="62824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/>
            </a:p>
            <a:p>
              <a:pPr lvl="0" algn="ctr" rtl="1">
                <a:defRPr/>
              </a:pPr>
              <a:r>
                <a:rPr lang="en-US" sz="1200" dirty="0"/>
                <a:t>Commission is fetched</a:t>
              </a:r>
              <a:br>
                <a:rPr lang="en-US" sz="1200" dirty="0"/>
              </a:b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69" name="مستطيل 108">
              <a:extLst>
                <a:ext uri="{FF2B5EF4-FFF2-40B4-BE49-F238E27FC236}">
                  <a16:creationId xmlns:a16="http://schemas.microsoft.com/office/drawing/2014/main" id="{7692DFEA-901E-A643-2A72-8287D7EEBC62}"/>
                </a:ext>
              </a:extLst>
            </p:cNvPr>
            <p:cNvSpPr/>
            <p:nvPr/>
          </p:nvSpPr>
          <p:spPr>
            <a:xfrm>
              <a:off x="-21163" y="3178865"/>
              <a:ext cx="930426" cy="4852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r>
                <a:rPr lang="en-US" sz="1200" dirty="0"/>
                <a:t>Purpose of conversion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71" name="مستطيل 12">
              <a:extLst>
                <a:ext uri="{FF2B5EF4-FFF2-40B4-BE49-F238E27FC236}">
                  <a16:creationId xmlns:a16="http://schemas.microsoft.com/office/drawing/2014/main" id="{7CE11A22-175A-8099-ED40-69987A791700}"/>
                </a:ext>
              </a:extLst>
            </p:cNvPr>
            <p:cNvSpPr/>
            <p:nvPr/>
          </p:nvSpPr>
          <p:spPr>
            <a:xfrm>
              <a:off x="4006362" y="4836713"/>
              <a:ext cx="647233" cy="46289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 rtl="1">
                <a:defRPr/>
              </a:pPr>
              <a:endParaRPr lang="en-US" sz="1200" dirty="0"/>
            </a:p>
            <a:p>
              <a:pPr lvl="0" algn="ctr" rtl="1">
                <a:defRPr/>
              </a:pPr>
              <a:r>
                <a:rPr lang="en-US" sz="1200" dirty="0"/>
                <a:t>Mobile number</a:t>
              </a:r>
              <a:endParaRPr kumimoji="0" lang="ar-SA" sz="1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</a:endParaRPr>
            </a:p>
          </p:txBody>
        </p:sp>
        <p:cxnSp>
          <p:nvCxnSpPr>
            <p:cNvPr id="7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6735" y="4411434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176" y="4694407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0774" y="3421478"/>
              <a:ext cx="0" cy="2501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1204" y="3538037"/>
              <a:ext cx="8078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2439" y="4129807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760" y="4207552"/>
              <a:ext cx="279229" cy="158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811" y="4566278"/>
              <a:ext cx="309603" cy="131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414" y="5422695"/>
              <a:ext cx="0" cy="4564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281396" y="4158362"/>
              <a:ext cx="4205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6" y="4671328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08986" y="5299606"/>
              <a:ext cx="21174" cy="4551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69925" y="3365327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7" y="5422695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677604" y="1898595"/>
              <a:ext cx="288032" cy="2600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63903" y="1830656"/>
              <a:ext cx="234452" cy="235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560388" y="2165315"/>
              <a:ext cx="238396" cy="2093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356656" y="2741657"/>
              <a:ext cx="246145" cy="2545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3675346" y="3226674"/>
              <a:ext cx="250585" cy="2812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909223" y="3152662"/>
              <a:ext cx="227364" cy="2688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969962" y="257402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468050" y="178658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20903" y="3771606"/>
              <a:ext cx="228976" cy="2887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49535" y="3629897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395540" y="5778236"/>
              <a:ext cx="524313" cy="3940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23742" y="2169476"/>
              <a:ext cx="956896" cy="93517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arrow to choose the recipient's country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Elbow Connector 6"/>
            <p:cNvCxnSpPr/>
            <p:nvPr/>
          </p:nvCxnSpPr>
          <p:spPr>
            <a:xfrm rot="10800000">
              <a:off x="7587832" y="3061162"/>
              <a:ext cx="548755" cy="36031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69" name="Elbow Connector 7168"/>
            <p:cNvCxnSpPr/>
            <p:nvPr/>
          </p:nvCxnSpPr>
          <p:spPr>
            <a:xfrm flipV="1">
              <a:off x="4653595" y="4639448"/>
              <a:ext cx="252736" cy="409211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3" name="Elbow Connector 7172"/>
            <p:cNvCxnSpPr/>
            <p:nvPr/>
          </p:nvCxnSpPr>
          <p:spPr>
            <a:xfrm rot="16200000" flipH="1">
              <a:off x="986300" y="2184343"/>
              <a:ext cx="745198" cy="3325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Right Brace 94"/>
            <p:cNvSpPr/>
            <p:nvPr/>
          </p:nvSpPr>
          <p:spPr>
            <a:xfrm rot="16200000" flipH="1">
              <a:off x="2001375" y="5381318"/>
              <a:ext cx="300402" cy="843454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962445" y="132276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H="1">
              <a:off x="6145410" y="94472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27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6500" y="381000"/>
            <a:ext cx="8546576" cy="6019800"/>
            <a:chOff x="150328" y="321527"/>
            <a:chExt cx="8911995" cy="6079273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7"/>
            <a:stretch/>
          </p:blipFill>
          <p:spPr bwMode="auto">
            <a:xfrm>
              <a:off x="150328" y="1219366"/>
              <a:ext cx="8531586" cy="47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5" t="13310" r="15634" b="17538"/>
            <a:stretch/>
          </p:blipFill>
          <p:spPr bwMode="auto">
            <a:xfrm>
              <a:off x="344459" y="1844824"/>
              <a:ext cx="8352445" cy="4039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632257" y="2119920"/>
              <a:ext cx="1394611" cy="1188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transfer data Number of remittance voucher beneficiary the amount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1873" y="2295995"/>
              <a:ext cx="1387523" cy="7188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Search and Inquire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599395" y="2497057"/>
              <a:ext cx="5468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38430" y="3742512"/>
              <a:ext cx="1023893" cy="2014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beneficiary data The recipient's name Determine nationality Type of card number place of issue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50328" y="3308232"/>
              <a:ext cx="991209" cy="261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beneficiary data Telephone numbers place of birth Card issuance and expiry date Function the address Exchange note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547146" y="5884250"/>
              <a:ext cx="1565349" cy="516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Click on the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7329821" y="5595250"/>
              <a:ext cx="0" cy="289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>
              <a:off x="7632257" y="3724984"/>
              <a:ext cx="256400" cy="1224414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7385412" y="2154340"/>
              <a:ext cx="246845" cy="656023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1229955" y="3742512"/>
              <a:ext cx="498015" cy="128819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385412" y="184482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06489" y="217390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141537" y="399976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714943" y="3470083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455726" y="557817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606489" y="321527"/>
              <a:ext cx="591776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Second: Receiving external transfers (receiving shift transfers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76800" y="163468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6059765" y="125664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71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681" y="464730"/>
            <a:ext cx="8641171" cy="5439629"/>
            <a:chOff x="156681" y="464730"/>
            <a:chExt cx="8641171" cy="5439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3"/>
            <a:stretch/>
          </p:blipFill>
          <p:spPr bwMode="auto">
            <a:xfrm>
              <a:off x="156681" y="1275049"/>
              <a:ext cx="8641171" cy="462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عنوان 1">
              <a:extLst>
                <a:ext uri="{FF2B5EF4-FFF2-40B4-BE49-F238E27FC236}">
                  <a16:creationId xmlns:a16="http://schemas.microsoft.com/office/drawing/2014/main" id="{61CB1D3F-1889-9775-EC12-F391195A356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External remittances Aleilawina</a:t>
              </a:r>
              <a:r>
                <a:rPr lang="ar-SA" sz="2800" dirty="0"/>
                <a:t>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5669652F-0985-0EFE-023E-143E61CE684F}"/>
                </a:ext>
              </a:extLst>
            </p:cNvPr>
            <p:cNvSpPr/>
            <p:nvPr/>
          </p:nvSpPr>
          <p:spPr>
            <a:xfrm>
              <a:off x="7088861" y="1452528"/>
              <a:ext cx="835940" cy="1574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رابط كسهم مستقيم 19">
              <a:extLst>
                <a:ext uri="{FF2B5EF4-FFF2-40B4-BE49-F238E27FC236}">
                  <a16:creationId xmlns:a16="http://schemas.microsoft.com/office/drawing/2014/main" id="{DFF1E271-D375-5109-F100-2DB6512EAA44}"/>
                </a:ext>
              </a:extLst>
            </p:cNvPr>
            <p:cNvCxnSpPr/>
            <p:nvPr/>
          </p:nvCxnSpPr>
          <p:spPr>
            <a:xfrm>
              <a:off x="7446180" y="1131499"/>
              <a:ext cx="159727" cy="2870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637"/>
            <a:stretch/>
          </p:blipFill>
          <p:spPr bwMode="auto">
            <a:xfrm>
              <a:off x="533400" y="1836929"/>
              <a:ext cx="7908431" cy="350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57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 2050"/>
          <p:cNvGrpSpPr/>
          <p:nvPr/>
        </p:nvGrpSpPr>
        <p:grpSpPr>
          <a:xfrm>
            <a:off x="269486" y="457200"/>
            <a:ext cx="8705414" cy="6017872"/>
            <a:chOff x="56989" y="464730"/>
            <a:chExt cx="9087011" cy="6010342"/>
          </a:xfrm>
        </p:grpSpPr>
        <p:pic>
          <p:nvPicPr>
            <p:cNvPr id="4" name="صورة 11">
              <a:extLst>
                <a:ext uri="{FF2B5EF4-FFF2-40B4-BE49-F238E27FC236}">
                  <a16:creationId xmlns:a16="http://schemas.microsoft.com/office/drawing/2014/main" id="{34E8F739-4F5E-EC0E-6A72-7DB121C50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83"/>
            <a:stretch/>
          </p:blipFill>
          <p:spPr>
            <a:xfrm>
              <a:off x="71177" y="1097948"/>
              <a:ext cx="8981554" cy="5150452"/>
            </a:xfrm>
            <a:prstGeom prst="rect">
              <a:avLst/>
            </a:prstGeom>
          </p:spPr>
        </p:pic>
        <p:grpSp>
          <p:nvGrpSpPr>
            <p:cNvPr id="2079" name="Group 2078"/>
            <p:cNvGrpSpPr/>
            <p:nvPr/>
          </p:nvGrpSpPr>
          <p:grpSpPr>
            <a:xfrm>
              <a:off x="639761" y="1796283"/>
              <a:ext cx="8107788" cy="4465922"/>
              <a:chOff x="639761" y="1796283"/>
              <a:chExt cx="8107788" cy="4465922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5" t="67171" r="5528" b="14397"/>
              <a:stretch/>
            </p:blipFill>
            <p:spPr bwMode="auto">
              <a:xfrm>
                <a:off x="639761" y="5348685"/>
                <a:ext cx="8107787" cy="913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5" t="6353" r="5412" b="24089"/>
              <a:stretch/>
            </p:blipFill>
            <p:spPr bwMode="auto">
              <a:xfrm>
                <a:off x="639762" y="1796283"/>
                <a:ext cx="8107787" cy="359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DE4708B9-21E4-3E26-0830-ED96BDD81750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Sending Aleilawina transfers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934542" y="6058777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Click on the Send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0" y="2272835"/>
              <a:ext cx="1202090" cy="56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service provider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89152" y="3589370"/>
              <a:ext cx="989234" cy="532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a currency The receipt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69262" y="3611721"/>
              <a:ext cx="856622" cy="387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Receipt amount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8898" y="3222236"/>
              <a:ext cx="997032" cy="335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Transfer amount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3801" y="2842226"/>
              <a:ext cx="856620" cy="313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city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947636" y="3095496"/>
              <a:ext cx="1105095" cy="444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Select the sending currency</a:t>
              </a:r>
              <a:endParaRPr lang="ar-SA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2628" y="2480828"/>
              <a:ext cx="999744" cy="540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receiving country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672191" y="1796283"/>
              <a:ext cx="2041372" cy="522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type of service - cash delivery - deposit to an account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06493" y="2901314"/>
              <a:ext cx="1202090" cy="346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branch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299119"/>
              <a:ext cx="1165740" cy="3726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Purpose of conversion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712252"/>
              <a:ext cx="1180841" cy="287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Calculation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187464" y="5880375"/>
              <a:ext cx="985961" cy="580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sender's address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077442" y="4846431"/>
              <a:ext cx="838200" cy="365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gender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557745" y="4082544"/>
              <a:ext cx="1349475" cy="366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a data type (recipient-sender)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52621" y="5036540"/>
              <a:ext cx="839757" cy="350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gender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8310" y="4225910"/>
              <a:ext cx="1095690" cy="70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recipient's data in Arabic and English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6989" y="4748313"/>
              <a:ext cx="1258516" cy="540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mobile number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391017" y="5478425"/>
              <a:ext cx="1356531" cy="395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Determine kinship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036684" y="5479736"/>
              <a:ext cx="1334666" cy="402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mobile number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1177" y="4077023"/>
              <a:ext cx="1338266" cy="651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recipient's data in Arabic and English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984206" y="5474786"/>
              <a:ext cx="945631" cy="443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address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2" y="5311056"/>
              <a:ext cx="1137441" cy="606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ID type Enter the ID number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8898" y="5717716"/>
              <a:ext cx="1137441" cy="564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date and place of birth</a:t>
              </a:r>
              <a:endParaRPr lang="ar-SA" sz="1200" dirty="0">
                <a:solidFill>
                  <a:schemeClr val="tx1"/>
                </a:solidFill>
              </a:endParaRPr>
            </a:p>
            <a:p>
              <a:pPr algn="ctr"/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ight Brace 32"/>
            <p:cNvSpPr/>
            <p:nvPr/>
          </p:nvSpPr>
          <p:spPr>
            <a:xfrm rot="16200000">
              <a:off x="5975227" y="1919074"/>
              <a:ext cx="240301" cy="798963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614955" y="2904153"/>
              <a:ext cx="319055" cy="16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654" y="4265597"/>
              <a:ext cx="3037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5907220" y="4251085"/>
              <a:ext cx="298262" cy="145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2766831"/>
              <a:ext cx="3190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6000" y="3549293"/>
              <a:ext cx="5131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0894" y="3111262"/>
              <a:ext cx="40316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576" y="2842226"/>
              <a:ext cx="23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408584" y="3074605"/>
              <a:ext cx="286101" cy="889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3371776"/>
              <a:ext cx="402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75" y="50561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5" name="Elbow Connector 2054"/>
            <p:cNvCxnSpPr>
              <a:stCxn id="10" idx="3"/>
            </p:cNvCxnSpPr>
            <p:nvPr/>
          </p:nvCxnSpPr>
          <p:spPr>
            <a:xfrm flipV="1">
              <a:off x="4735930" y="3095499"/>
              <a:ext cx="496552" cy="294662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8" name="Elbow Connector 2057"/>
            <p:cNvCxnSpPr>
              <a:stCxn id="9" idx="3"/>
            </p:cNvCxnSpPr>
            <p:nvPr/>
          </p:nvCxnSpPr>
          <p:spPr>
            <a:xfrm flipV="1">
              <a:off x="4725884" y="3540306"/>
              <a:ext cx="379516" cy="265238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442" y="3744589"/>
              <a:ext cx="12575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912" y="5056907"/>
              <a:ext cx="0" cy="4634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338" y="5168835"/>
              <a:ext cx="0" cy="305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902" y="5225930"/>
              <a:ext cx="0" cy="2488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69" name="Right Brace 2068"/>
            <p:cNvSpPr/>
            <p:nvPr/>
          </p:nvSpPr>
          <p:spPr>
            <a:xfrm>
              <a:off x="7832576" y="4562114"/>
              <a:ext cx="215734" cy="24603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071" name="Left Brace 2070"/>
            <p:cNvSpPr/>
            <p:nvPr/>
          </p:nvSpPr>
          <p:spPr>
            <a:xfrm>
              <a:off x="1562671" y="4540337"/>
              <a:ext cx="201279" cy="29314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48" y="5036077"/>
              <a:ext cx="366372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342" y="5033104"/>
              <a:ext cx="299405" cy="230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5594715"/>
              <a:ext cx="0" cy="2872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362201" y="5881955"/>
              <a:ext cx="914400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job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7236" y="5607956"/>
              <a:ext cx="0" cy="266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16200000" flipV="1">
              <a:off x="3867998" y="5423602"/>
              <a:ext cx="330250" cy="25797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31" idx="3"/>
            </p:cNvCxnSpPr>
            <p:nvPr/>
          </p:nvCxnSpPr>
          <p:spPr>
            <a:xfrm flipV="1">
              <a:off x="1329694" y="5225933"/>
              <a:ext cx="1337306" cy="38854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0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713562" y="2096520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260233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924186" y="299479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355505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569535" y="26723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718897" y="3143675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672190" y="343814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15505" y="24808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61390" y="290131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242072" y="3357666"/>
              <a:ext cx="521878" cy="3545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596177" y="4122248"/>
              <a:ext cx="570675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394342" y="4062878"/>
              <a:ext cx="643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166852" y="6044604"/>
              <a:ext cx="580697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167338" y="1586145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H="1">
              <a:off x="6350843" y="1174675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79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2249" y="464730"/>
            <a:ext cx="8769658" cy="5707468"/>
            <a:chOff x="212249" y="464730"/>
            <a:chExt cx="8769658" cy="570746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20"/>
            <a:stretch/>
          </p:blipFill>
          <p:spPr bwMode="auto">
            <a:xfrm>
              <a:off x="596731" y="1229435"/>
              <a:ext cx="8176263" cy="494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6149" r="5072" b="11496"/>
            <a:stretch/>
          </p:blipFill>
          <p:spPr bwMode="auto">
            <a:xfrm>
              <a:off x="961710" y="2076544"/>
              <a:ext cx="7257421" cy="371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961E7748-01F1-A54E-A348-D63F45FC7A55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Receiving Aleilawina transfers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268090" y="2250275"/>
              <a:ext cx="1326652" cy="324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transfer number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590422" y="2250274"/>
              <a:ext cx="1308824" cy="50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Click on search and query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3700816"/>
              <a:ext cx="888008" cy="42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ID type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74328" y="559507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Click on the transfer button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2249" y="3194243"/>
              <a:ext cx="998276" cy="82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The transfer data will be displayed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11387" y="4161190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date of birth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752600" y="3929414"/>
              <a:ext cx="1116608" cy="39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place of birth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9232" y="4167469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the ID type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4800600"/>
              <a:ext cx="938838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Enter the address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6808052" y="2638905"/>
              <a:ext cx="0" cy="3524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432125" y="2756135"/>
              <a:ext cx="2573" cy="247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0" idx="3"/>
            </p:cNvCxnSpPr>
            <p:nvPr/>
          </p:nvCxnSpPr>
          <p:spPr>
            <a:xfrm flipV="1">
              <a:off x="6961851" y="5334001"/>
              <a:ext cx="386166" cy="462136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>
              <a:off x="2857583" y="4085274"/>
              <a:ext cx="1721213" cy="4109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1599395" y="4250977"/>
              <a:ext cx="1982005" cy="7165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749" y="4014042"/>
              <a:ext cx="9633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5675" y="4276755"/>
              <a:ext cx="1017394" cy="100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Left Brace 42"/>
            <p:cNvSpPr/>
            <p:nvPr/>
          </p:nvSpPr>
          <p:spPr>
            <a:xfrm>
              <a:off x="1315505" y="3317118"/>
              <a:ext cx="286305" cy="55228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6" name="Elbow Connector 45"/>
            <p:cNvCxnSpPr/>
            <p:nvPr/>
          </p:nvCxnSpPr>
          <p:spPr>
            <a:xfrm rot="10800000">
              <a:off x="6961851" y="4628777"/>
              <a:ext cx="1257280" cy="37288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548810" y="25752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2598341" y="425097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3718189" y="388648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781976" y="404752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4742" y="379249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210525" y="30904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5143108" y="274431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0490" y="476177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012771" y="547513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99492" y="1861243"/>
              <a:ext cx="1182965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6268090" y="1482478"/>
              <a:ext cx="368143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6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"/>
          <a:stretch/>
        </p:blipFill>
        <p:spPr bwMode="auto">
          <a:xfrm>
            <a:off x="271911" y="1052736"/>
            <a:ext cx="8538448" cy="526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80242" y="1214754"/>
            <a:ext cx="1326981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963207" y="836712"/>
            <a:ext cx="144016" cy="378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مجموعة 4">
            <a:extLst>
              <a:ext uri="{FF2B5EF4-FFF2-40B4-BE49-F238E27FC236}">
                <a16:creationId xmlns:a16="http://schemas.microsoft.com/office/drawing/2014/main" id="{B281010D-32F5-3EB8-536D-13045DF9D671}"/>
              </a:ext>
            </a:extLst>
          </p:cNvPr>
          <p:cNvGrpSpPr/>
          <p:nvPr/>
        </p:nvGrpSpPr>
        <p:grpSpPr>
          <a:xfrm>
            <a:off x="7579293" y="418263"/>
            <a:ext cx="541979" cy="269427"/>
            <a:chOff x="7097501" y="1262471"/>
            <a:chExt cx="354819" cy="222313"/>
          </a:xfrm>
          <a:noFill/>
        </p:grpSpPr>
        <p:sp>
          <p:nvSpPr>
            <p:cNvPr id="11" name="سهم: بشكل رتبة عسكرية 5">
              <a:extLst>
                <a:ext uri="{FF2B5EF4-FFF2-40B4-BE49-F238E27FC236}">
                  <a16:creationId xmlns:a16="http://schemas.microsoft.com/office/drawing/2014/main" id="{89687C99-B2E1-327A-BC2E-E29A586121E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6">
              <a:extLst>
                <a:ext uri="{FF2B5EF4-FFF2-40B4-BE49-F238E27FC236}">
                  <a16:creationId xmlns:a16="http://schemas.microsoft.com/office/drawing/2014/main" id="{1C4B9CA4-A0C9-104A-4978-E5CBF1727187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سهم: بشكل رتبة عسكرية 7">
              <a:extLst>
                <a:ext uri="{FF2B5EF4-FFF2-40B4-BE49-F238E27FC236}">
                  <a16:creationId xmlns:a16="http://schemas.microsoft.com/office/drawing/2014/main" id="{A2252BA6-5740-EB4C-3182-1E0D985591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33600" y="318332"/>
            <a:ext cx="514898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Project transfers and social transfers</a:t>
            </a:r>
            <a:endParaRPr lang="ar-YE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71912" y="1593054"/>
            <a:ext cx="8538448" cy="472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93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600200" y="317916"/>
            <a:ext cx="5727027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First: The mechanism for disbursing the transfer to the Social Security Project (UNICEF)</a:t>
            </a:r>
            <a:endParaRPr lang="ar-YE" sz="2000" b="1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2"/>
          <a:srcRect l="12988" t="11501" r="14958" b="15000"/>
          <a:stretch/>
        </p:blipFill>
        <p:spPr>
          <a:xfrm>
            <a:off x="107505" y="1390562"/>
            <a:ext cx="8934897" cy="4824537"/>
          </a:xfrm>
          <a:prstGeom prst="rect">
            <a:avLst/>
          </a:prstGeom>
          <a:ln>
            <a:solidFill>
              <a:srgbClr val="54002A"/>
            </a:solidFill>
          </a:ln>
        </p:spPr>
      </p:pic>
      <p:grpSp>
        <p:nvGrpSpPr>
          <p:cNvPr id="45" name="مجموعة 44">
            <a:extLst>
              <a:ext uri="{FF2B5EF4-FFF2-40B4-BE49-F238E27FC236}">
                <a16:creationId xmlns:a16="http://schemas.microsoft.com/office/drawing/2014/main" id="{6604695B-48AB-5A27-09DB-24F90EA6FDE1}"/>
              </a:ext>
            </a:extLst>
          </p:cNvPr>
          <p:cNvGrpSpPr/>
          <p:nvPr/>
        </p:nvGrpSpPr>
        <p:grpSpPr>
          <a:xfrm>
            <a:off x="1828800" y="4450033"/>
            <a:ext cx="3103242" cy="1044986"/>
            <a:chOff x="1828798" y="4400238"/>
            <a:chExt cx="3103242" cy="1044986"/>
          </a:xfrm>
        </p:grpSpPr>
        <p:grpSp>
          <p:nvGrpSpPr>
            <p:cNvPr id="29" name="مجموعة 28"/>
            <p:cNvGrpSpPr/>
            <p:nvPr/>
          </p:nvGrpSpPr>
          <p:grpSpPr>
            <a:xfrm>
              <a:off x="1828798" y="4725144"/>
              <a:ext cx="2949967" cy="646331"/>
              <a:chOff x="6374561" y="1156101"/>
              <a:chExt cx="2949967" cy="646331"/>
            </a:xfrm>
          </p:grpSpPr>
          <p:sp>
            <p:nvSpPr>
              <p:cNvPr id="30" name="مربع نص 29"/>
              <p:cNvSpPr txBox="1"/>
              <p:nvPr/>
            </p:nvSpPr>
            <p:spPr>
              <a:xfrm>
                <a:off x="6374561" y="1156101"/>
                <a:ext cx="2589927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1600" b="1"/>
                </a:lvl1pPr>
              </a:lstStyle>
              <a:p>
                <a:r>
                  <a:rPr lang="en-US" sz="1800" dirty="0"/>
                  <a:t>Complete the beneficiary information</a:t>
                </a:r>
                <a:endParaRPr lang="ar-YE" sz="1800" dirty="0"/>
              </a:p>
            </p:txBody>
          </p:sp>
          <p:cxnSp>
            <p:nvCxnSpPr>
              <p:cNvPr id="31" name="رابط مستقيم 30"/>
              <p:cNvCxnSpPr/>
              <p:nvPr/>
            </p:nvCxnSpPr>
            <p:spPr>
              <a:xfrm flipH="1">
                <a:off x="8964488" y="1340767"/>
                <a:ext cx="360040" cy="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" name="قوس كبير أيسر 31"/>
            <p:cNvSpPr/>
            <p:nvPr/>
          </p:nvSpPr>
          <p:spPr>
            <a:xfrm>
              <a:off x="4625490" y="4400238"/>
              <a:ext cx="306550" cy="1044986"/>
            </a:xfrm>
            <a:prstGeom prst="leftBrac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</p:grpSp>
      <p:sp>
        <p:nvSpPr>
          <p:cNvPr id="34" name="مربع نص 33"/>
          <p:cNvSpPr txBox="1"/>
          <p:nvPr/>
        </p:nvSpPr>
        <p:spPr>
          <a:xfrm>
            <a:off x="4883020" y="5891933"/>
            <a:ext cx="240984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square" rtlCol="1">
            <a:spAutoFit/>
          </a:bodyPr>
          <a:lstStyle/>
          <a:p>
            <a:r>
              <a:rPr lang="en-US" sz="1600" b="1" dirty="0"/>
              <a:t>Click on  the transfer button</a:t>
            </a:r>
            <a:endParaRPr lang="ar-YE" sz="1600" b="1" dirty="0"/>
          </a:p>
        </p:txBody>
      </p:sp>
      <p:cxnSp>
        <p:nvCxnSpPr>
          <p:cNvPr id="38" name="رابط مستقيم 37"/>
          <p:cNvCxnSpPr>
            <a:cxnSpLocks/>
          </p:cNvCxnSpPr>
          <p:nvPr/>
        </p:nvCxnSpPr>
        <p:spPr>
          <a:xfrm>
            <a:off x="4483343" y="6096000"/>
            <a:ext cx="399677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0AFB9498-A25F-E132-D2E0-714C4E454A96}"/>
              </a:ext>
            </a:extLst>
          </p:cNvPr>
          <p:cNvGrpSpPr/>
          <p:nvPr/>
        </p:nvGrpSpPr>
        <p:grpSpPr>
          <a:xfrm>
            <a:off x="5505820" y="764704"/>
            <a:ext cx="3528394" cy="968986"/>
            <a:chOff x="5435066" y="694946"/>
            <a:chExt cx="3528394" cy="968986"/>
          </a:xfrm>
        </p:grpSpPr>
        <p:grpSp>
          <p:nvGrpSpPr>
            <p:cNvPr id="11" name="مجموعة 10"/>
            <p:cNvGrpSpPr/>
            <p:nvPr/>
          </p:nvGrpSpPr>
          <p:grpSpPr>
            <a:xfrm>
              <a:off x="5435066" y="1017601"/>
              <a:ext cx="3528394" cy="646331"/>
              <a:chOff x="5436096" y="1017602"/>
              <a:chExt cx="3528394" cy="646331"/>
            </a:xfrm>
          </p:grpSpPr>
          <p:sp>
            <p:nvSpPr>
              <p:cNvPr id="5" name="مربع نص 4"/>
              <p:cNvSpPr txBox="1"/>
              <p:nvPr/>
            </p:nvSpPr>
            <p:spPr>
              <a:xfrm>
                <a:off x="5941183" y="1017602"/>
                <a:ext cx="3023307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b="1" dirty="0"/>
                  <a:t>The  beneficiary number or transfer number is entered</a:t>
                </a:r>
                <a:endParaRPr lang="ar-YE" b="1" dirty="0"/>
              </a:p>
            </p:txBody>
          </p:sp>
          <p:cxnSp>
            <p:nvCxnSpPr>
              <p:cNvPr id="7" name="رابط مستقيم 6"/>
              <p:cNvCxnSpPr>
                <a:cxnSpLocks/>
              </p:cNvCxnSpPr>
              <p:nvPr/>
            </p:nvCxnSpPr>
            <p:spPr>
              <a:xfrm flipH="1">
                <a:off x="5436097" y="1186879"/>
                <a:ext cx="505085" cy="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رابط كسهم مستقيم 8"/>
              <p:cNvCxnSpPr>
                <a:cxnSpLocks/>
              </p:cNvCxnSpPr>
              <p:nvPr/>
            </p:nvCxnSpPr>
            <p:spPr>
              <a:xfrm>
                <a:off x="5436096" y="1186879"/>
                <a:ext cx="0" cy="333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" name="شكل بيضاوي 24">
              <a:extLst>
                <a:ext uri="{FF2B5EF4-FFF2-40B4-BE49-F238E27FC236}">
                  <a16:creationId xmlns:a16="http://schemas.microsoft.com/office/drawing/2014/main" id="{E2AA7F30-E87A-4AC6-6E53-E60EA83E833A}"/>
                </a:ext>
              </a:extLst>
            </p:cNvPr>
            <p:cNvSpPr/>
            <p:nvPr/>
          </p:nvSpPr>
          <p:spPr>
            <a:xfrm>
              <a:off x="8603418" y="694946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83B886E0-9D6F-F4F8-8A78-B431881BF6BA}"/>
              </a:ext>
            </a:extLst>
          </p:cNvPr>
          <p:cNvGrpSpPr/>
          <p:nvPr/>
        </p:nvGrpSpPr>
        <p:grpSpPr>
          <a:xfrm>
            <a:off x="222480" y="1172492"/>
            <a:ext cx="2621330" cy="1006350"/>
            <a:chOff x="222478" y="1122698"/>
            <a:chExt cx="2621330" cy="1006350"/>
          </a:xfrm>
        </p:grpSpPr>
        <p:sp>
          <p:nvSpPr>
            <p:cNvPr id="26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2077032" y="1122698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مجموعة 9">
              <a:extLst>
                <a:ext uri="{FF2B5EF4-FFF2-40B4-BE49-F238E27FC236}">
                  <a16:creationId xmlns:a16="http://schemas.microsoft.com/office/drawing/2014/main" id="{DCBA1D26-19D0-31A1-E666-475CD3ADCACA}"/>
                </a:ext>
              </a:extLst>
            </p:cNvPr>
            <p:cNvGrpSpPr/>
            <p:nvPr/>
          </p:nvGrpSpPr>
          <p:grpSpPr>
            <a:xfrm>
              <a:off x="222478" y="1482717"/>
              <a:ext cx="2621330" cy="646331"/>
              <a:chOff x="222478" y="1482717"/>
              <a:chExt cx="2621330" cy="646331"/>
            </a:xfrm>
          </p:grpSpPr>
          <p:sp>
            <p:nvSpPr>
              <p:cNvPr id="13" name="مربع نص 12"/>
              <p:cNvSpPr txBox="1"/>
              <p:nvPr/>
            </p:nvSpPr>
            <p:spPr>
              <a:xfrm>
                <a:off x="222478" y="1482717"/>
                <a:ext cx="2232243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1600" b="1"/>
                </a:lvl1pPr>
              </a:lstStyle>
              <a:p>
                <a:r>
                  <a:rPr lang="en-US" sz="1800" dirty="0"/>
                  <a:t>Click on search and query button</a:t>
                </a:r>
                <a:endParaRPr lang="ar-YE" sz="1800" dirty="0"/>
              </a:p>
            </p:txBody>
          </p:sp>
          <p:cxnSp>
            <p:nvCxnSpPr>
              <p:cNvPr id="8" name="رابط كسهم مستقيم 7">
                <a:extLst>
                  <a:ext uri="{FF2B5EF4-FFF2-40B4-BE49-F238E27FC236}">
                    <a16:creationId xmlns:a16="http://schemas.microsoft.com/office/drawing/2014/main" id="{3109F2E0-D807-1182-8694-AF5FFE9B5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721" y="1714183"/>
                <a:ext cx="38908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مجموعة 40">
            <a:extLst>
              <a:ext uri="{FF2B5EF4-FFF2-40B4-BE49-F238E27FC236}">
                <a16:creationId xmlns:a16="http://schemas.microsoft.com/office/drawing/2014/main" id="{D9E4F1F6-F563-276B-37C8-19247B61650F}"/>
              </a:ext>
            </a:extLst>
          </p:cNvPr>
          <p:cNvGrpSpPr/>
          <p:nvPr/>
        </p:nvGrpSpPr>
        <p:grpSpPr>
          <a:xfrm>
            <a:off x="835566" y="2614698"/>
            <a:ext cx="5680652" cy="989910"/>
            <a:chOff x="835564" y="2564904"/>
            <a:chExt cx="5680652" cy="989910"/>
          </a:xfrm>
        </p:grpSpPr>
        <p:grpSp>
          <p:nvGrpSpPr>
            <p:cNvPr id="21" name="مجموعة 20"/>
            <p:cNvGrpSpPr/>
            <p:nvPr/>
          </p:nvGrpSpPr>
          <p:grpSpPr>
            <a:xfrm>
              <a:off x="835564" y="2631484"/>
              <a:ext cx="5680652" cy="923330"/>
              <a:chOff x="5661936" y="1012174"/>
              <a:chExt cx="5680652" cy="923330"/>
            </a:xfrm>
          </p:grpSpPr>
          <p:sp>
            <p:nvSpPr>
              <p:cNvPr id="22" name="مربع نص 21"/>
              <p:cNvSpPr txBox="1"/>
              <p:nvPr/>
            </p:nvSpPr>
            <p:spPr>
              <a:xfrm>
                <a:off x="5661936" y="1012174"/>
                <a:ext cx="3115820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1600" b="1"/>
                </a:lvl1pPr>
              </a:lstStyle>
              <a:p>
                <a:r>
                  <a:rPr lang="en-US" sz="1800" dirty="0"/>
                  <a:t>Click on the name of the beneficiary or the trans number with the  red bar</a:t>
                </a:r>
                <a:endParaRPr lang="ar-YE" sz="1800" dirty="0"/>
              </a:p>
            </p:txBody>
          </p:sp>
          <p:cxnSp>
            <p:nvCxnSpPr>
              <p:cNvPr id="23" name="رابط مستقيم 22"/>
              <p:cNvCxnSpPr>
                <a:cxnSpLocks/>
              </p:cNvCxnSpPr>
              <p:nvPr/>
            </p:nvCxnSpPr>
            <p:spPr>
              <a:xfrm flipH="1">
                <a:off x="8777756" y="1340767"/>
                <a:ext cx="2564832" cy="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0" name="رابط كسهم مستقيم 39">
              <a:extLst>
                <a:ext uri="{FF2B5EF4-FFF2-40B4-BE49-F238E27FC236}">
                  <a16:creationId xmlns:a16="http://schemas.microsoft.com/office/drawing/2014/main" id="{53C49F6A-964B-BC3A-EB8D-F7CFB607628F}"/>
                </a:ext>
              </a:extLst>
            </p:cNvPr>
            <p:cNvCxnSpPr/>
            <p:nvPr/>
          </p:nvCxnSpPr>
          <p:spPr>
            <a:xfrm flipV="1">
              <a:off x="6516216" y="2564904"/>
              <a:ext cx="0" cy="3951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4" name="شكل بيضاوي 43">
            <a:extLst>
              <a:ext uri="{FF2B5EF4-FFF2-40B4-BE49-F238E27FC236}">
                <a16:creationId xmlns:a16="http://schemas.microsoft.com/office/drawing/2014/main" id="{6B1FB53B-B506-A84C-F033-EDC26EDFB22B}"/>
              </a:ext>
            </a:extLst>
          </p:cNvPr>
          <p:cNvSpPr/>
          <p:nvPr/>
        </p:nvSpPr>
        <p:spPr>
          <a:xfrm>
            <a:off x="3902984" y="2571001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/>
                </a:solidFill>
              </a:rPr>
              <a:t>3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6" name="شكل بيضاوي 45">
            <a:extLst>
              <a:ext uri="{FF2B5EF4-FFF2-40B4-BE49-F238E27FC236}">
                <a16:creationId xmlns:a16="http://schemas.microsoft.com/office/drawing/2014/main" id="{C2CE6A8F-E33F-4A28-00CD-2B037527072C}"/>
              </a:ext>
            </a:extLst>
          </p:cNvPr>
          <p:cNvSpPr/>
          <p:nvPr/>
        </p:nvSpPr>
        <p:spPr>
          <a:xfrm>
            <a:off x="4192880" y="4485540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/>
                </a:solidFill>
              </a:rPr>
              <a:t>4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1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محتوى 2">
            <a:extLst>
              <a:ext uri="{FF2B5EF4-FFF2-40B4-BE49-F238E27FC236}">
                <a16:creationId xmlns:a16="http://schemas.microsoft.com/office/drawing/2014/main" id="{851D63DF-5505-CA48-2AB6-ADC957C04405}"/>
              </a:ext>
            </a:extLst>
          </p:cNvPr>
          <p:cNvSpPr txBox="1">
            <a:spLocks/>
          </p:cNvSpPr>
          <p:nvPr/>
        </p:nvSpPr>
        <p:spPr>
          <a:xfrm>
            <a:off x="1331640" y="531095"/>
            <a:ext cx="6366189" cy="1008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numCol="1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 Al-Amal Express A special system for Al-Amal Microfinance Bank that enables the bank’s branches and agents to use the following services</a:t>
            </a:r>
            <a:endParaRPr lang="ar-S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52973065"/>
              </p:ext>
            </p:extLst>
          </p:nvPr>
        </p:nvGraphicFramePr>
        <p:xfrm>
          <a:off x="1254696" y="1905000"/>
          <a:ext cx="6437271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65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D0673707-2A42-4A83-D578-AF7807588538}"/>
              </a:ext>
            </a:extLst>
          </p:cNvPr>
          <p:cNvGrpSpPr/>
          <p:nvPr/>
        </p:nvGrpSpPr>
        <p:grpSpPr>
          <a:xfrm>
            <a:off x="114532" y="1915820"/>
            <a:ext cx="8914936" cy="3756608"/>
            <a:chOff x="143508" y="1292572"/>
            <a:chExt cx="8914936" cy="4819814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4300"/>
            <a:stretch/>
          </p:blipFill>
          <p:spPr>
            <a:xfrm>
              <a:off x="143508" y="1292572"/>
              <a:ext cx="8914936" cy="4819814"/>
            </a:xfrm>
            <a:prstGeom prst="rect">
              <a:avLst/>
            </a:prstGeom>
          </p:spPr>
        </p:pic>
        <p:grpSp>
          <p:nvGrpSpPr>
            <p:cNvPr id="3" name="مجموعة 2">
              <a:extLst>
                <a:ext uri="{FF2B5EF4-FFF2-40B4-BE49-F238E27FC236}">
                  <a16:creationId xmlns:a16="http://schemas.microsoft.com/office/drawing/2014/main" id="{BECC1617-909E-BF94-49E5-001E1A469E89}"/>
                </a:ext>
              </a:extLst>
            </p:cNvPr>
            <p:cNvGrpSpPr/>
            <p:nvPr/>
          </p:nvGrpSpPr>
          <p:grpSpPr>
            <a:xfrm>
              <a:off x="1400408" y="4022561"/>
              <a:ext cx="2721026" cy="1900091"/>
              <a:chOff x="1400408" y="4022561"/>
              <a:chExt cx="2721026" cy="1900091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400408" y="4180438"/>
                <a:ext cx="2721026" cy="1742214"/>
                <a:chOff x="6603502" y="1340767"/>
                <a:chExt cx="2721026" cy="1742214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603502" y="1542932"/>
                  <a:ext cx="2721026" cy="154004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Click on the YES button to disburse the transfer and proceed to printing the bond</a:t>
                  </a:r>
                  <a:endParaRPr lang="ar-YE" b="1" dirty="0"/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شكل بيضاوي 6">
                <a:extLst>
                  <a:ext uri="{FF2B5EF4-FFF2-40B4-BE49-F238E27FC236}">
                    <a16:creationId xmlns:a16="http://schemas.microsoft.com/office/drawing/2014/main" id="{948660AB-C6C5-9923-7F7D-4A22074E25B5}"/>
                  </a:ext>
                </a:extLst>
              </p:cNvPr>
              <p:cNvSpPr/>
              <p:nvPr/>
            </p:nvSpPr>
            <p:spPr>
              <a:xfrm>
                <a:off x="3529324" y="4022561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6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12881" y="466219"/>
            <a:ext cx="5318238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Follows the transfer disbursement mechanism for the Social Security Project (UNICEF)</a:t>
            </a:r>
            <a:endParaRPr lang="ar-YE" sz="2000" b="1" dirty="0"/>
          </a:p>
        </p:txBody>
      </p:sp>
    </p:spTree>
    <p:extLst>
      <p:ext uri="{BB962C8B-B14F-4D97-AF65-F5344CB8AC3E}">
        <p14:creationId xmlns:p14="http://schemas.microsoft.com/office/powerpoint/2010/main" val="143315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مجموعة 6">
            <a:extLst>
              <a:ext uri="{FF2B5EF4-FFF2-40B4-BE49-F238E27FC236}">
                <a16:creationId xmlns:a16="http://schemas.microsoft.com/office/drawing/2014/main" id="{77CCF988-D90B-73CE-11E2-EA00D690CDC2}"/>
              </a:ext>
            </a:extLst>
          </p:cNvPr>
          <p:cNvGrpSpPr/>
          <p:nvPr/>
        </p:nvGrpSpPr>
        <p:grpSpPr>
          <a:xfrm>
            <a:off x="96716" y="1268761"/>
            <a:ext cx="8950568" cy="4809547"/>
            <a:chOff x="107504" y="1322412"/>
            <a:chExt cx="8950568" cy="4809547"/>
          </a:xfrm>
        </p:grpSpPr>
        <p:pic>
          <p:nvPicPr>
            <p:cNvPr id="8" name="صورة 7"/>
            <p:cNvPicPr>
              <a:picLocks noChangeAspect="1"/>
            </p:cNvPicPr>
            <p:nvPr/>
          </p:nvPicPr>
          <p:blipFill rotWithShape="1">
            <a:blip r:embed="rId2"/>
            <a:srcRect l="12987" t="11500" r="14957" b="14301"/>
            <a:stretch/>
          </p:blipFill>
          <p:spPr>
            <a:xfrm>
              <a:off x="107504" y="1322412"/>
              <a:ext cx="8950568" cy="4809547"/>
            </a:xfrm>
            <a:prstGeom prst="rect">
              <a:avLst/>
            </a:prstGeom>
          </p:spPr>
        </p:pic>
        <p:sp>
          <p:nvSpPr>
            <p:cNvPr id="18" name="مربع نص 17"/>
            <p:cNvSpPr txBox="1"/>
            <p:nvPr/>
          </p:nvSpPr>
          <p:spPr>
            <a:xfrm>
              <a:off x="6372200" y="2215600"/>
              <a:ext cx="2573770" cy="12003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After click the print button ,a screen appears to select and choose the printer </a:t>
              </a:r>
              <a:endParaRPr lang="ar-YE" b="1" dirty="0"/>
            </a:p>
          </p:txBody>
        </p:sp>
        <p:grpSp>
          <p:nvGrpSpPr>
            <p:cNvPr id="28" name="مجموعة 27"/>
            <p:cNvGrpSpPr/>
            <p:nvPr/>
          </p:nvGrpSpPr>
          <p:grpSpPr>
            <a:xfrm>
              <a:off x="3870438" y="3465634"/>
              <a:ext cx="3788647" cy="2555654"/>
              <a:chOff x="6462726" y="-1030221"/>
              <a:chExt cx="3788647" cy="2555654"/>
            </a:xfrm>
          </p:grpSpPr>
          <p:sp>
            <p:nvSpPr>
              <p:cNvPr id="32" name="مربع نص 31"/>
              <p:cNvSpPr txBox="1"/>
              <p:nvPr/>
            </p:nvSpPr>
            <p:spPr>
              <a:xfrm>
                <a:off x="6462726" y="1156101"/>
                <a:ext cx="2501762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b="1" dirty="0"/>
                  <a:t> click the Print button</a:t>
                </a:r>
                <a:endParaRPr lang="ar-YE" b="1" dirty="0"/>
              </a:p>
            </p:txBody>
          </p:sp>
          <p:cxnSp>
            <p:nvCxnSpPr>
              <p:cNvPr id="33" name="رابط مستقيم 32"/>
              <p:cNvCxnSpPr/>
              <p:nvPr/>
            </p:nvCxnSpPr>
            <p:spPr>
              <a:xfrm flipH="1">
                <a:off x="8964488" y="1340767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مربع نص 22">
                <a:extLst>
                  <a:ext uri="{FF2B5EF4-FFF2-40B4-BE49-F238E27FC236}">
                    <a16:creationId xmlns:a16="http://schemas.microsoft.com/office/drawing/2014/main" id="{5B884365-865B-D9E8-B2CD-27302D1A8D97}"/>
                  </a:ext>
                </a:extLst>
              </p:cNvPr>
              <p:cNvSpPr txBox="1"/>
              <p:nvPr/>
            </p:nvSpPr>
            <p:spPr>
              <a:xfrm>
                <a:off x="6635024" y="-1030221"/>
                <a:ext cx="2780118" cy="15696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1600" b="1" dirty="0"/>
                  <a:t>The number of copies the document to be printed is determined and signed the beneficiary one for the agent and the second for delivery for the beneficiary  </a:t>
                </a:r>
                <a:endParaRPr lang="ar-YE" sz="1600" b="1" dirty="0"/>
              </a:p>
            </p:txBody>
          </p:sp>
          <p:cxnSp>
            <p:nvCxnSpPr>
              <p:cNvPr id="24" name="رابط مستقيم 23">
                <a:extLst>
                  <a:ext uri="{FF2B5EF4-FFF2-40B4-BE49-F238E27FC236}">
                    <a16:creationId xmlns:a16="http://schemas.microsoft.com/office/drawing/2014/main" id="{2C1E5DBF-5233-25E2-1137-CC14F0B67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0349" y="146525"/>
                <a:ext cx="811024" cy="18466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id="{CB5AF343-5BBE-32B5-D9CB-23B9A82EB62A}"/>
                </a:ext>
              </a:extLst>
            </p:cNvPr>
            <p:cNvGrpSpPr/>
            <p:nvPr/>
          </p:nvGrpSpPr>
          <p:grpSpPr>
            <a:xfrm>
              <a:off x="604870" y="1596069"/>
              <a:ext cx="3463074" cy="752811"/>
              <a:chOff x="604870" y="1596069"/>
              <a:chExt cx="3463074" cy="752811"/>
            </a:xfrm>
          </p:grpSpPr>
          <p:grpSp>
            <p:nvGrpSpPr>
              <p:cNvPr id="12" name="مجموعة 11"/>
              <p:cNvGrpSpPr/>
              <p:nvPr/>
            </p:nvGrpSpPr>
            <p:grpSpPr>
              <a:xfrm>
                <a:off x="604870" y="1956109"/>
                <a:ext cx="3463074" cy="392771"/>
                <a:chOff x="604870" y="1956109"/>
                <a:chExt cx="3463074" cy="392771"/>
              </a:xfrm>
            </p:grpSpPr>
            <p:grpSp>
              <p:nvGrpSpPr>
                <p:cNvPr id="9" name="مجموعة 8"/>
                <p:cNvGrpSpPr/>
                <p:nvPr/>
              </p:nvGrpSpPr>
              <p:grpSpPr>
                <a:xfrm>
                  <a:off x="604870" y="1956109"/>
                  <a:ext cx="3463074" cy="369332"/>
                  <a:chOff x="5951980" y="1267386"/>
                  <a:chExt cx="3463074" cy="369332"/>
                </a:xfrm>
              </p:grpSpPr>
              <p:sp>
                <p:nvSpPr>
                  <p:cNvPr id="10" name="مربع نص 9"/>
                  <p:cNvSpPr txBox="1"/>
                  <p:nvPr/>
                </p:nvSpPr>
                <p:spPr>
                  <a:xfrm>
                    <a:off x="5951980" y="1267386"/>
                    <a:ext cx="3077826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Click on the printer icon</a:t>
                    </a:r>
                    <a:endParaRPr lang="ar-YE" b="1" dirty="0"/>
                  </a:p>
                </p:txBody>
              </p:sp>
              <p:cxnSp>
                <p:nvCxnSpPr>
                  <p:cNvPr id="11" name="رابط مستقيم 10"/>
                  <p:cNvCxnSpPr>
                    <a:cxnSpLocks/>
                  </p:cNvCxnSpPr>
                  <p:nvPr/>
                </p:nvCxnSpPr>
                <p:spPr>
                  <a:xfrm flipH="1">
                    <a:off x="9029806" y="1452052"/>
                    <a:ext cx="385248" cy="0"/>
                  </a:xfrm>
                  <a:prstGeom prst="line">
                    <a:avLst/>
                  </a:prstGeom>
                  <a:ln w="28575">
                    <a:solidFill>
                      <a:srgbClr val="54002A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رابط مستقيم 12"/>
                <p:cNvCxnSpPr>
                  <a:cxnSpLocks/>
                </p:cNvCxnSpPr>
                <p:nvPr/>
              </p:nvCxnSpPr>
              <p:spPr>
                <a:xfrm flipV="1">
                  <a:off x="4067944" y="2140775"/>
                  <a:ext cx="0" cy="20810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شكل بيضاوي 13">
                <a:extLst>
                  <a:ext uri="{FF2B5EF4-FFF2-40B4-BE49-F238E27FC236}">
                    <a16:creationId xmlns:a16="http://schemas.microsoft.com/office/drawing/2014/main" id="{2E7FA0D5-2F47-EA85-9506-604FF9EDAF60}"/>
                  </a:ext>
                </a:extLst>
              </p:cNvPr>
              <p:cNvSpPr/>
              <p:nvPr/>
            </p:nvSpPr>
            <p:spPr>
              <a:xfrm>
                <a:off x="2143783" y="1596069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7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8461961" y="188478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19">
              <a:extLst>
                <a:ext uri="{FF2B5EF4-FFF2-40B4-BE49-F238E27FC236}">
                  <a16:creationId xmlns:a16="http://schemas.microsoft.com/office/drawing/2014/main" id="{12C1A064-EBAB-2E67-855C-DE2EFD16B605}"/>
                </a:ext>
              </a:extLst>
            </p:cNvPr>
            <p:cNvSpPr/>
            <p:nvPr/>
          </p:nvSpPr>
          <p:spPr>
            <a:xfrm>
              <a:off x="3682696" y="5288711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id="{F0966A79-4737-918C-B157-F1B1C7411F0D}"/>
                </a:ext>
              </a:extLst>
            </p:cNvPr>
            <p:cNvSpPr txBox="1"/>
            <p:nvPr/>
          </p:nvSpPr>
          <p:spPr>
            <a:xfrm>
              <a:off x="7740352" y="4759260"/>
              <a:ext cx="144015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050" b="1" dirty="0"/>
                <a:t>2</a:t>
              </a:r>
              <a:endParaRPr lang="en-US" sz="1050" b="1" dirty="0"/>
            </a:p>
          </p:txBody>
        </p:sp>
      </p:grpSp>
      <p:sp>
        <p:nvSpPr>
          <p:cNvPr id="2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803468" y="322202"/>
            <a:ext cx="600456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Follows the transfer disbursement mechanism for the Social Security Project (UNICEF)</a:t>
            </a:r>
            <a:endParaRPr lang="ar-YE" sz="2000" b="1" dirty="0"/>
          </a:p>
        </p:txBody>
      </p:sp>
    </p:spTree>
    <p:extLst>
      <p:ext uri="{BB962C8B-B14F-4D97-AF65-F5344CB8AC3E}">
        <p14:creationId xmlns:p14="http://schemas.microsoft.com/office/powerpoint/2010/main" val="197637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17">
            <a:extLst>
              <a:ext uri="{FF2B5EF4-FFF2-40B4-BE49-F238E27FC236}">
                <a16:creationId xmlns:a16="http://schemas.microsoft.com/office/drawing/2014/main" id="{A8892C68-471B-AA87-3669-FC903A80EA15}"/>
              </a:ext>
            </a:extLst>
          </p:cNvPr>
          <p:cNvGrpSpPr/>
          <p:nvPr/>
        </p:nvGrpSpPr>
        <p:grpSpPr>
          <a:xfrm>
            <a:off x="96716" y="980728"/>
            <a:ext cx="8950568" cy="4932548"/>
            <a:chOff x="96716" y="980728"/>
            <a:chExt cx="8950568" cy="5145435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3600"/>
            <a:stretch/>
          </p:blipFill>
          <p:spPr>
            <a:xfrm>
              <a:off x="96716" y="1315298"/>
              <a:ext cx="8950568" cy="48108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6" name="مجموعة 5">
              <a:extLst>
                <a:ext uri="{FF2B5EF4-FFF2-40B4-BE49-F238E27FC236}">
                  <a16:creationId xmlns:a16="http://schemas.microsoft.com/office/drawing/2014/main" id="{4328F3C9-6B67-36A4-7316-CBCA1A6BF0C4}"/>
                </a:ext>
              </a:extLst>
            </p:cNvPr>
            <p:cNvGrpSpPr/>
            <p:nvPr/>
          </p:nvGrpSpPr>
          <p:grpSpPr>
            <a:xfrm>
              <a:off x="1187624" y="4594721"/>
              <a:ext cx="3387327" cy="1381635"/>
              <a:chOff x="1187624" y="4594721"/>
              <a:chExt cx="3387327" cy="1381635"/>
            </a:xfrm>
          </p:grpSpPr>
          <p:grpSp>
            <p:nvGrpSpPr>
              <p:cNvPr id="7" name="مجموعة 6"/>
              <p:cNvGrpSpPr/>
              <p:nvPr/>
            </p:nvGrpSpPr>
            <p:grpSpPr>
              <a:xfrm>
                <a:off x="1187624" y="4869160"/>
                <a:ext cx="3387327" cy="1107196"/>
                <a:chOff x="1187624" y="4869160"/>
                <a:chExt cx="3387327" cy="1107196"/>
              </a:xfrm>
            </p:grpSpPr>
            <p:grpSp>
              <p:nvGrpSpPr>
                <p:cNvPr id="28" name="مجموعة 27"/>
                <p:cNvGrpSpPr/>
                <p:nvPr/>
              </p:nvGrpSpPr>
              <p:grpSpPr>
                <a:xfrm>
                  <a:off x="1187624" y="5013176"/>
                  <a:ext cx="3387327" cy="963180"/>
                  <a:chOff x="5928321" y="1156101"/>
                  <a:chExt cx="3387327" cy="963180"/>
                </a:xfrm>
              </p:grpSpPr>
              <p:sp>
                <p:nvSpPr>
                  <p:cNvPr id="32" name="مربع نص 31"/>
                  <p:cNvSpPr txBox="1"/>
                  <p:nvPr/>
                </p:nvSpPr>
                <p:spPr>
                  <a:xfrm>
                    <a:off x="5928321" y="1156101"/>
                    <a:ext cx="3036167" cy="96318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Click on the scan document button ,after placing the document on the scanner</a:t>
                    </a:r>
                    <a:endParaRPr lang="ar-YE" b="1" dirty="0"/>
                  </a:p>
                </p:txBody>
              </p:sp>
              <p:cxnSp>
                <p:nvCxnSpPr>
                  <p:cNvPr id="33" name="رابط مستقيم 32"/>
                  <p:cNvCxnSpPr/>
                  <p:nvPr/>
                </p:nvCxnSpPr>
                <p:spPr>
                  <a:xfrm flipH="1">
                    <a:off x="8964488" y="1340767"/>
                    <a:ext cx="35116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رابط مستقيم 13"/>
                <p:cNvCxnSpPr/>
                <p:nvPr/>
              </p:nvCxnSpPr>
              <p:spPr>
                <a:xfrm>
                  <a:off x="4574951" y="4869160"/>
                  <a:ext cx="0" cy="32868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شكل بيضاوي 11">
                <a:extLst>
                  <a:ext uri="{FF2B5EF4-FFF2-40B4-BE49-F238E27FC236}">
                    <a16:creationId xmlns:a16="http://schemas.microsoft.com/office/drawing/2014/main" id="{505CD23F-C6FE-EA35-9C79-DC2B8F00C78F}"/>
                  </a:ext>
                </a:extLst>
              </p:cNvPr>
              <p:cNvSpPr/>
              <p:nvPr/>
            </p:nvSpPr>
            <p:spPr>
              <a:xfrm>
                <a:off x="1331640" y="4594721"/>
                <a:ext cx="744077" cy="4184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10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614C9560-A242-D551-7514-91CD103C68DF}"/>
                </a:ext>
              </a:extLst>
            </p:cNvPr>
            <p:cNvGrpSpPr/>
            <p:nvPr/>
          </p:nvGrpSpPr>
          <p:grpSpPr>
            <a:xfrm>
              <a:off x="6300192" y="980728"/>
              <a:ext cx="2561284" cy="2088241"/>
              <a:chOff x="6300192" y="980728"/>
              <a:chExt cx="2561284" cy="2088241"/>
            </a:xfrm>
          </p:grpSpPr>
          <p:sp>
            <p:nvSpPr>
              <p:cNvPr id="16" name="مربع نص 15">
                <a:extLst>
                  <a:ext uri="{FF2B5EF4-FFF2-40B4-BE49-F238E27FC236}">
                    <a16:creationId xmlns:a16="http://schemas.microsoft.com/office/drawing/2014/main" id="{BA9E5915-3218-B15A-E40B-153B9F3F9B69}"/>
                  </a:ext>
                </a:extLst>
              </p:cNvPr>
              <p:cNvSpPr txBox="1"/>
              <p:nvPr/>
            </p:nvSpPr>
            <p:spPr>
              <a:xfrm>
                <a:off x="6300192" y="980728"/>
                <a:ext cx="2561284" cy="138055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pPr algn="justLow"/>
                <a:r>
                  <a:rPr lang="en-US" sz="1600" dirty="0"/>
                  <a:t>After printing the bond ,the scanner screen appears to archive the bond after taking the beneficiary's fingerprint on the bond </a:t>
                </a:r>
                <a:endParaRPr lang="ar-YE" sz="1600" dirty="0"/>
              </a:p>
            </p:txBody>
          </p:sp>
          <p:cxnSp>
            <p:nvCxnSpPr>
              <p:cNvPr id="4" name="رابط كسهم مستقيم 3">
                <a:extLst>
                  <a:ext uri="{FF2B5EF4-FFF2-40B4-BE49-F238E27FC236}">
                    <a16:creationId xmlns:a16="http://schemas.microsoft.com/office/drawing/2014/main" id="{D54A83E2-24BE-3739-9293-FA70C808EEF7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6648656" y="2361286"/>
                <a:ext cx="932178" cy="70768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27954" y="334397"/>
            <a:ext cx="4942833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Follows the transfer disbursement mechanism for the Social Security Project (UNICEF)</a:t>
            </a:r>
            <a:endParaRPr lang="ar-YE" sz="1800" b="1" dirty="0"/>
          </a:p>
        </p:txBody>
      </p:sp>
    </p:spTree>
    <p:extLst>
      <p:ext uri="{BB962C8B-B14F-4D97-AF65-F5344CB8AC3E}">
        <p14:creationId xmlns:p14="http://schemas.microsoft.com/office/powerpoint/2010/main" val="11337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38EFC1C4-A64A-D686-3369-98B199439DB3}"/>
              </a:ext>
            </a:extLst>
          </p:cNvPr>
          <p:cNvGrpSpPr/>
          <p:nvPr/>
        </p:nvGrpSpPr>
        <p:grpSpPr>
          <a:xfrm>
            <a:off x="157476" y="1538791"/>
            <a:ext cx="8950568" cy="4720741"/>
            <a:chOff x="157476" y="1484784"/>
            <a:chExt cx="8950568" cy="4774537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" y="1484784"/>
              <a:ext cx="8950568" cy="4433846"/>
            </a:xfrm>
            <a:prstGeom prst="rect">
              <a:avLst/>
            </a:prstGeom>
          </p:spPr>
        </p:pic>
        <p:grpSp>
          <p:nvGrpSpPr>
            <p:cNvPr id="8" name="مجموعة 7"/>
            <p:cNvGrpSpPr/>
            <p:nvPr/>
          </p:nvGrpSpPr>
          <p:grpSpPr>
            <a:xfrm>
              <a:off x="4427984" y="4897759"/>
              <a:ext cx="3649216" cy="1361562"/>
              <a:chOff x="4427984" y="4916616"/>
              <a:chExt cx="3649216" cy="1361562"/>
            </a:xfrm>
          </p:grpSpPr>
          <p:grpSp>
            <p:nvGrpSpPr>
              <p:cNvPr id="28" name="مجموعة 27"/>
              <p:cNvGrpSpPr/>
              <p:nvPr/>
            </p:nvGrpSpPr>
            <p:grpSpPr>
              <a:xfrm>
                <a:off x="4427984" y="5188684"/>
                <a:ext cx="3649216" cy="1089494"/>
                <a:chOff x="9168681" y="1331609"/>
                <a:chExt cx="3649216" cy="1089494"/>
              </a:xfrm>
            </p:grpSpPr>
            <p:sp>
              <p:nvSpPr>
                <p:cNvPr id="32" name="مربع نص 31"/>
                <p:cNvSpPr txBox="1"/>
                <p:nvPr/>
              </p:nvSpPr>
              <p:spPr>
                <a:xfrm>
                  <a:off x="9507742" y="1331609"/>
                  <a:ext cx="3310155" cy="108949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justLow"/>
                  <a:r>
                    <a:rPr lang="en-US" sz="1600" b="1" dirty="0"/>
                    <a:t> </a:t>
                  </a:r>
                  <a:r>
                    <a:rPr lang="en-US" sz="1600" dirty="0"/>
                    <a:t>You can press the delete button again, if there is another document to be archived</a:t>
                  </a:r>
                  <a:endParaRPr lang="ar-SA" sz="1600" dirty="0"/>
                </a:p>
                <a:p>
                  <a:pPr algn="justLow"/>
                  <a:endParaRPr lang="ar-YE" sz="1600" b="1" dirty="0"/>
                </a:p>
              </p:txBody>
            </p:sp>
            <p:cxnSp>
              <p:nvCxnSpPr>
                <p:cNvPr id="33" name="رابط مستقيم 32"/>
                <p:cNvCxnSpPr/>
                <p:nvPr/>
              </p:nvCxnSpPr>
              <p:spPr>
                <a:xfrm flipH="1">
                  <a:off x="9168681" y="1744299"/>
                  <a:ext cx="35116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رابط مستقيم 13"/>
              <p:cNvCxnSpPr>
                <a:cxnSpLocks/>
              </p:cNvCxnSpPr>
              <p:nvPr/>
            </p:nvCxnSpPr>
            <p:spPr>
              <a:xfrm>
                <a:off x="4427984" y="4916616"/>
                <a:ext cx="0" cy="68475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مجموعة 9"/>
            <p:cNvGrpSpPr/>
            <p:nvPr/>
          </p:nvGrpSpPr>
          <p:grpSpPr>
            <a:xfrm>
              <a:off x="306723" y="4713232"/>
              <a:ext cx="2750145" cy="1089494"/>
              <a:chOff x="5615024" y="1157931"/>
              <a:chExt cx="3700624" cy="688395"/>
            </a:xfrm>
          </p:grpSpPr>
          <p:sp>
            <p:nvSpPr>
              <p:cNvPr id="11" name="مربع نص 10"/>
              <p:cNvSpPr txBox="1"/>
              <p:nvPr/>
            </p:nvSpPr>
            <p:spPr>
              <a:xfrm>
                <a:off x="5615024" y="1157931"/>
                <a:ext cx="3326851" cy="68839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1600" dirty="0"/>
                  <a:t>Click on Save and Close to finish archiving and close the screen</a:t>
                </a:r>
                <a:endParaRPr lang="ar-SA" sz="1600" dirty="0"/>
              </a:p>
              <a:p>
                <a:endParaRPr lang="ar-YE" sz="1600" b="1" dirty="0"/>
              </a:p>
            </p:txBody>
          </p:sp>
          <p:cxnSp>
            <p:nvCxnSpPr>
              <p:cNvPr id="12" name="رابط مستقيم 11"/>
              <p:cNvCxnSpPr/>
              <p:nvPr/>
            </p:nvCxnSpPr>
            <p:spPr>
              <a:xfrm flipH="1">
                <a:off x="8964488" y="1340767"/>
                <a:ext cx="35116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رابط مستقيم 14"/>
            <p:cNvCxnSpPr/>
            <p:nvPr/>
          </p:nvCxnSpPr>
          <p:spPr>
            <a:xfrm>
              <a:off x="3056868" y="4792921"/>
              <a:ext cx="0" cy="209677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شكل بيضاوي 16">
            <a:extLst>
              <a:ext uri="{FF2B5EF4-FFF2-40B4-BE49-F238E27FC236}">
                <a16:creationId xmlns:a16="http://schemas.microsoft.com/office/drawing/2014/main" id="{97B5E420-C843-40C0-A64F-2477B61ABEAF}"/>
              </a:ext>
            </a:extLst>
          </p:cNvPr>
          <p:cNvSpPr/>
          <p:nvPr/>
        </p:nvSpPr>
        <p:spPr>
          <a:xfrm>
            <a:off x="2075723" y="4329717"/>
            <a:ext cx="744077" cy="4011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11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8005" y="312331"/>
            <a:ext cx="4942833" cy="10156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Follows the transfer disbursement mechanism for the Social Security Project (UNICEF)</a:t>
            </a:r>
            <a:endParaRPr lang="ar-YE" sz="2000" b="1" dirty="0"/>
          </a:p>
        </p:txBody>
      </p:sp>
    </p:spTree>
    <p:extLst>
      <p:ext uri="{BB962C8B-B14F-4D97-AF65-F5344CB8AC3E}">
        <p14:creationId xmlns:p14="http://schemas.microsoft.com/office/powerpoint/2010/main" val="339959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7776" y="653693"/>
            <a:ext cx="8648054" cy="5365447"/>
            <a:chOff x="227776" y="653693"/>
            <a:chExt cx="8648054" cy="5365447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72"/>
            <a:stretch/>
          </p:blipFill>
          <p:spPr bwMode="auto">
            <a:xfrm>
              <a:off x="227776" y="1654121"/>
              <a:ext cx="8648054" cy="436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صورة 7"/>
            <p:cNvPicPr/>
            <p:nvPr/>
          </p:nvPicPr>
          <p:blipFill rotWithShape="1">
            <a:blip r:embed="rId3"/>
            <a:srcRect b="4538"/>
            <a:stretch/>
          </p:blipFill>
          <p:spPr>
            <a:xfrm>
              <a:off x="914640" y="2451079"/>
              <a:ext cx="7644665" cy="32995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587115" y="2598713"/>
              <a:ext cx="1752194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Enter the transfer number</a:t>
              </a:r>
              <a:endParaRPr lang="en-US" sz="1400" b="1" dirty="0"/>
            </a:p>
          </p:txBody>
        </p:sp>
        <p:sp>
          <p:nvSpPr>
            <p:cNvPr id="13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14640" y="2488377"/>
              <a:ext cx="185672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Click on the (Search - Inquiry) button</a:t>
              </a:r>
              <a:endParaRPr lang="en-US" sz="1400" b="1" dirty="0"/>
            </a:p>
          </p:txBody>
        </p:sp>
        <p:sp>
          <p:nvSpPr>
            <p:cNvPr id="14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7027386" y="3464398"/>
              <a:ext cx="165369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Enter the recipient's name</a:t>
              </a:r>
              <a:endParaRPr lang="en-US" sz="1400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5810003" y="2643440"/>
              <a:ext cx="8449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714987" y="2643440"/>
              <a:ext cx="5526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451318" y="3741397"/>
              <a:ext cx="5760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940952" y="4996564"/>
              <a:ext cx="1760129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Click on the transfer button</a:t>
              </a:r>
              <a:endParaRPr lang="en-US" sz="14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451319" y="5013913"/>
              <a:ext cx="0" cy="50587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51319" y="4999769"/>
              <a:ext cx="4696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743645" y="653693"/>
              <a:ext cx="5791200" cy="70788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algn="ctr">
                <a:spcBef>
                  <a:spcPct val="0"/>
                </a:spcBef>
              </a:pPr>
              <a:r>
                <a:rPr lang="en-US" sz="2000" b="1" dirty="0"/>
                <a:t>Second: The mechanism for disbursing individual transfers and social transfers</a:t>
              </a:r>
            </a:p>
          </p:txBody>
        </p:sp>
        <p:sp>
          <p:nvSpPr>
            <p:cNvPr id="27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227075" y="265155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39240" y="3836630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54914" y="340521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714987" y="223342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976811" y="4095359"/>
              <a:ext cx="1848445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Select the ID type and enter the ID number</a:t>
              </a:r>
              <a:endParaRPr lang="en-US" sz="1400" b="1" dirty="0"/>
            </a:p>
          </p:txBody>
        </p:sp>
        <p:sp>
          <p:nvSpPr>
            <p:cNvPr id="22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75460" y="4173882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Enter the address</a:t>
              </a:r>
              <a:endParaRPr lang="en-US" sz="1400" b="1" dirty="0"/>
            </a:p>
          </p:txBody>
        </p:sp>
        <p:sp>
          <p:nvSpPr>
            <p:cNvPr id="23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80722" y="3530862"/>
              <a:ext cx="165369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Enter the mobile number</a:t>
              </a:r>
              <a:endParaRPr lang="en-US" sz="1400" b="1" dirty="0"/>
            </a:p>
          </p:txBody>
        </p:sp>
        <p:sp>
          <p:nvSpPr>
            <p:cNvPr id="31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77903" y="3350842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629157" y="4156349"/>
              <a:ext cx="85327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656279" y="3710882"/>
              <a:ext cx="1068566" cy="2206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528411" y="46369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6407095" y="3919145"/>
              <a:ext cx="174637" cy="452492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8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34419" y="4113698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5742048" y="1988215"/>
              <a:ext cx="1330094" cy="3077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US" sz="1400" b="1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>
              <a:off x="6976811" y="1484691"/>
              <a:ext cx="471451" cy="52837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53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8566" y="362807"/>
            <a:ext cx="8921050" cy="5942190"/>
            <a:chOff x="68566" y="362807"/>
            <a:chExt cx="8921050" cy="594219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2"/>
            <a:stretch/>
          </p:blipFill>
          <p:spPr bwMode="auto">
            <a:xfrm>
              <a:off x="270606" y="1278554"/>
              <a:ext cx="8533267" cy="501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A14850AD-8E82-4E3A-B344-FD40EB009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92" t="5856" r="21192" b="13624"/>
            <a:stretch/>
          </p:blipFill>
          <p:spPr>
            <a:xfrm>
              <a:off x="1334070" y="2254163"/>
              <a:ext cx="6192688" cy="4050834"/>
            </a:xfrm>
            <a:prstGeom prst="rect">
              <a:avLst/>
            </a:prstGeom>
          </p:spPr>
        </p:pic>
        <p:sp>
          <p:nvSpPr>
            <p:cNvPr id="4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6805128" y="2565158"/>
              <a:ext cx="2184488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dirty="0"/>
                <a:t>Enter data related to the project</a:t>
              </a:r>
              <a:endParaRPr lang="ar-YE" b="1" dirty="0"/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id="{9A4BABC1-6C89-4D13-BC86-6AD924366D2A}"/>
                </a:ext>
              </a:extLst>
            </p:cNvPr>
            <p:cNvSpPr txBox="1"/>
            <p:nvPr/>
          </p:nvSpPr>
          <p:spPr>
            <a:xfrm>
              <a:off x="318566" y="1854235"/>
              <a:ext cx="1960341" cy="12003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click on the Fetch Exchange Center button and choose the center</a:t>
              </a:r>
              <a:endParaRPr lang="ar-YE" b="1" dirty="0"/>
            </a:p>
          </p:txBody>
        </p:sp>
        <p:sp>
          <p:nvSpPr>
            <p:cNvPr id="6" name="مربع نص 5">
              <a:extLst>
                <a:ext uri="{FF2B5EF4-FFF2-40B4-BE49-F238E27FC236}">
                  <a16:creationId xmlns:a16="http://schemas.microsoft.com/office/drawing/2014/main" id="{8E049A96-C4D8-4397-B6C2-1CFE7A987926}"/>
                </a:ext>
              </a:extLst>
            </p:cNvPr>
            <p:cNvSpPr txBox="1"/>
            <p:nvPr/>
          </p:nvSpPr>
          <p:spPr>
            <a:xfrm>
              <a:off x="68566" y="3618601"/>
              <a:ext cx="208823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Click on download transfers </a:t>
              </a:r>
              <a:endParaRPr lang="ar-YE" b="1" dirty="0"/>
            </a:p>
          </p:txBody>
        </p:sp>
        <p:sp>
          <p:nvSpPr>
            <p:cNvPr id="7" name="مربع نص 6">
              <a:extLst>
                <a:ext uri="{FF2B5EF4-FFF2-40B4-BE49-F238E27FC236}">
                  <a16:creationId xmlns:a16="http://schemas.microsoft.com/office/drawing/2014/main" id="{841B5731-462C-492A-9A85-E896115D915F}"/>
                </a:ext>
              </a:extLst>
            </p:cNvPr>
            <p:cNvSpPr txBox="1"/>
            <p:nvPr/>
          </p:nvSpPr>
          <p:spPr>
            <a:xfrm>
              <a:off x="318566" y="4814282"/>
              <a:ext cx="1859423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Click on transfer button</a:t>
              </a:r>
              <a:endParaRPr lang="ar-YE" b="1" dirty="0"/>
            </a:p>
          </p:txBody>
        </p:sp>
        <p:cxnSp>
          <p:nvCxnSpPr>
            <p:cNvPr id="8" name="رابط كسهم مستقيم 7">
              <a:extLst>
                <a:ext uri="{FF2B5EF4-FFF2-40B4-BE49-F238E27FC236}">
                  <a16:creationId xmlns:a16="http://schemas.microsoft.com/office/drawing/2014/main" id="{F784BED5-83DB-438A-899C-7D16B9E4F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6345" y="5137430"/>
              <a:ext cx="1" cy="5540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مستقيم 32">
              <a:extLst>
                <a:ext uri="{FF2B5EF4-FFF2-40B4-BE49-F238E27FC236}">
                  <a16:creationId xmlns:a16="http://schemas.microsoft.com/office/drawing/2014/main" id="{D200A310-E5FB-423D-86FC-95710FA4D454}"/>
                </a:ext>
              </a:extLst>
            </p:cNvPr>
            <p:cNvCxnSpPr>
              <a:cxnSpLocks/>
            </p:cNvCxnSpPr>
            <p:nvPr/>
          </p:nvCxnSpPr>
          <p:spPr>
            <a:xfrm>
              <a:off x="2177987" y="5137430"/>
              <a:ext cx="9183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693472" y="3799714"/>
              <a:ext cx="1296144" cy="15696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All transfers belonging to the selected exchange center will be displayed</a:t>
              </a:r>
              <a:endParaRPr lang="ar-YE" sz="1600" b="1" dirty="0"/>
            </a:p>
          </p:txBody>
        </p:sp>
        <p:sp>
          <p:nvSpPr>
            <p:cNvPr id="57" name="شكل بيضاوي 56">
              <a:extLst>
                <a:ext uri="{FF2B5EF4-FFF2-40B4-BE49-F238E27FC236}">
                  <a16:creationId xmlns:a16="http://schemas.microsoft.com/office/drawing/2014/main" id="{F4908D75-7E9D-48DE-B727-8C57AE46A92A}"/>
                </a:ext>
              </a:extLst>
            </p:cNvPr>
            <p:cNvSpPr/>
            <p:nvPr/>
          </p:nvSpPr>
          <p:spPr>
            <a:xfrm>
              <a:off x="6434158" y="249329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شكل بيضاوي 58">
              <a:extLst>
                <a:ext uri="{FF2B5EF4-FFF2-40B4-BE49-F238E27FC236}">
                  <a16:creationId xmlns:a16="http://schemas.microsoft.com/office/drawing/2014/main" id="{2535C53D-C569-491C-99CE-E79F0C53F7AB}"/>
                </a:ext>
              </a:extLst>
            </p:cNvPr>
            <p:cNvSpPr/>
            <p:nvPr/>
          </p:nvSpPr>
          <p:spPr>
            <a:xfrm>
              <a:off x="1067791" y="32956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شكل بيضاوي 60">
              <a:extLst>
                <a:ext uri="{FF2B5EF4-FFF2-40B4-BE49-F238E27FC236}">
                  <a16:creationId xmlns:a16="http://schemas.microsoft.com/office/drawing/2014/main" id="{49B693F4-AA12-4B23-86C9-DE87192F61F2}"/>
                </a:ext>
              </a:extLst>
            </p:cNvPr>
            <p:cNvSpPr/>
            <p:nvPr/>
          </p:nvSpPr>
          <p:spPr>
            <a:xfrm>
              <a:off x="2177989" y="512621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شكل بيضاوي 21">
              <a:extLst>
                <a:ext uri="{FF2B5EF4-FFF2-40B4-BE49-F238E27FC236}">
                  <a16:creationId xmlns:a16="http://schemas.microsoft.com/office/drawing/2014/main" id="{5225A159-9034-472D-A2E8-E33306FB3CE0}"/>
                </a:ext>
              </a:extLst>
            </p:cNvPr>
            <p:cNvSpPr/>
            <p:nvPr/>
          </p:nvSpPr>
          <p:spPr>
            <a:xfrm>
              <a:off x="7480534" y="3783887"/>
              <a:ext cx="238160" cy="262192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YE" dirty="0"/>
                <a:t>4</a:t>
              </a:r>
            </a:p>
          </p:txBody>
        </p:sp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362807"/>
              <a:ext cx="4942833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Third: Disbursement of collective transfers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Elbow Connector 13"/>
            <p:cNvCxnSpPr/>
            <p:nvPr/>
          </p:nvCxnSpPr>
          <p:spPr>
            <a:xfrm flipV="1">
              <a:off x="980179" y="3131833"/>
              <a:ext cx="715481" cy="46460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>
              <a:off x="6172199" y="2493295"/>
              <a:ext cx="528237" cy="78330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7" name="Right Brace 16"/>
            <p:cNvSpPr/>
            <p:nvPr/>
          </p:nvSpPr>
          <p:spPr>
            <a:xfrm>
              <a:off x="7114126" y="4046078"/>
              <a:ext cx="485488" cy="121122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23" name="Elbow Connector 22"/>
            <p:cNvCxnSpPr/>
            <p:nvPr/>
          </p:nvCxnSpPr>
          <p:spPr>
            <a:xfrm>
              <a:off x="2278907" y="2858555"/>
              <a:ext cx="683928" cy="11818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2347294" y="257732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5769111" y="1859178"/>
              <a:ext cx="1330094" cy="3077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US" sz="1400" b="1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7003874" y="1355654"/>
              <a:ext cx="471451" cy="52837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04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E944ECF-B32A-9EBF-557F-A0FE5A7D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77" y="391441"/>
            <a:ext cx="5717650" cy="1059921"/>
          </a:xfrm>
          <a:prstGeom prst="roundRect">
            <a:avLst>
              <a:gd name="adj" fmla="val 50000"/>
            </a:avLst>
          </a:prstGeo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/>
              <a:t>The most prominent differences between individual transfers and project transfers</a:t>
            </a:r>
            <a:endParaRPr lang="en-US" sz="2400" b="1" dirty="0">
              <a:solidFill>
                <a:srgbClr val="5400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" name="مجموعة 37">
            <a:extLst>
              <a:ext uri="{FF2B5EF4-FFF2-40B4-BE49-F238E27FC236}">
                <a16:creationId xmlns:a16="http://schemas.microsoft.com/office/drawing/2014/main" id="{3728571D-6DB5-8B94-7D26-1AEA6B43E4BE}"/>
              </a:ext>
            </a:extLst>
          </p:cNvPr>
          <p:cNvGrpSpPr/>
          <p:nvPr/>
        </p:nvGrpSpPr>
        <p:grpSpPr>
          <a:xfrm>
            <a:off x="2951270" y="2009395"/>
            <a:ext cx="2772858" cy="4253057"/>
            <a:chOff x="2589170" y="1570911"/>
            <a:chExt cx="3058610" cy="4573588"/>
          </a:xfrm>
        </p:grpSpPr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F6F8D2ED-94D1-BAD8-725E-3E92EF7C8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792" y="2494320"/>
              <a:ext cx="2947988" cy="934680"/>
            </a:xfrm>
            <a:custGeom>
              <a:avLst/>
              <a:gdLst>
                <a:gd name="connsiteX0" fmla="*/ 112831 w 2947988"/>
                <a:gd name="connsiteY0" fmla="*/ 0 h 934680"/>
                <a:gd name="connsiteX1" fmla="*/ 2835158 w 2947988"/>
                <a:gd name="connsiteY1" fmla="*/ 0 h 934680"/>
                <a:gd name="connsiteX2" fmla="*/ 2892555 w 2947988"/>
                <a:gd name="connsiteY2" fmla="*/ 151588 h 934680"/>
                <a:gd name="connsiteX3" fmla="*/ 2929732 w 2947988"/>
                <a:gd name="connsiteY3" fmla="*/ 319603 h 934680"/>
                <a:gd name="connsiteX4" fmla="*/ 2929948 w 2947988"/>
                <a:gd name="connsiteY4" fmla="*/ 319603 h 934680"/>
                <a:gd name="connsiteX5" fmla="*/ 2947988 w 2947988"/>
                <a:gd name="connsiteY5" fmla="*/ 551347 h 934680"/>
                <a:gd name="connsiteX6" fmla="*/ 2934766 w 2947988"/>
                <a:gd name="connsiteY6" fmla="*/ 748595 h 934680"/>
                <a:gd name="connsiteX7" fmla="*/ 2897457 w 2947988"/>
                <a:gd name="connsiteY7" fmla="*/ 934680 h 934680"/>
                <a:gd name="connsiteX8" fmla="*/ 50531 w 2947988"/>
                <a:gd name="connsiteY8" fmla="*/ 934680 h 934680"/>
                <a:gd name="connsiteX9" fmla="*/ 13223 w 2947988"/>
                <a:gd name="connsiteY9" fmla="*/ 748595 h 934680"/>
                <a:gd name="connsiteX10" fmla="*/ 0 w 2947988"/>
                <a:gd name="connsiteY10" fmla="*/ 551347 h 934680"/>
                <a:gd name="connsiteX11" fmla="*/ 18040 w 2947988"/>
                <a:gd name="connsiteY11" fmla="*/ 319603 h 934680"/>
                <a:gd name="connsiteX12" fmla="*/ 18257 w 2947988"/>
                <a:gd name="connsiteY12" fmla="*/ 319603 h 934680"/>
                <a:gd name="connsiteX13" fmla="*/ 55434 w 2947988"/>
                <a:gd name="connsiteY13" fmla="*/ 15158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7988" h="934680">
                  <a:moveTo>
                    <a:pt x="112831" y="0"/>
                  </a:moveTo>
                  <a:lnTo>
                    <a:pt x="2835158" y="0"/>
                  </a:lnTo>
                  <a:lnTo>
                    <a:pt x="2892555" y="151588"/>
                  </a:lnTo>
                  <a:lnTo>
                    <a:pt x="2929732" y="319603"/>
                  </a:lnTo>
                  <a:lnTo>
                    <a:pt x="2929948" y="319603"/>
                  </a:lnTo>
                  <a:cubicBezTo>
                    <a:pt x="2941428" y="394940"/>
                    <a:pt x="2947988" y="472734"/>
                    <a:pt x="2947988" y="551347"/>
                  </a:cubicBezTo>
                  <a:cubicBezTo>
                    <a:pt x="2947988" y="617677"/>
                    <a:pt x="2943478" y="683597"/>
                    <a:pt x="2934766" y="748595"/>
                  </a:cubicBezTo>
                  <a:lnTo>
                    <a:pt x="2897457" y="934680"/>
                  </a:lnTo>
                  <a:lnTo>
                    <a:pt x="50531" y="934680"/>
                  </a:lnTo>
                  <a:lnTo>
                    <a:pt x="13223" y="748595"/>
                  </a:lnTo>
                  <a:cubicBezTo>
                    <a:pt x="4510" y="683597"/>
                    <a:pt x="0" y="617677"/>
                    <a:pt x="0" y="551347"/>
                  </a:cubicBezTo>
                  <a:cubicBezTo>
                    <a:pt x="0" y="472734"/>
                    <a:pt x="6560" y="394940"/>
                    <a:pt x="18040" y="319603"/>
                  </a:cubicBezTo>
                  <a:lnTo>
                    <a:pt x="18257" y="319603"/>
                  </a:lnTo>
                  <a:lnTo>
                    <a:pt x="55434" y="151588"/>
                  </a:ln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C4AF209E-7051-4C88-41EE-BCFA163B1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471" y="1570911"/>
              <a:ext cx="2722326" cy="923408"/>
            </a:xfrm>
            <a:custGeom>
              <a:avLst/>
              <a:gdLst>
                <a:gd name="connsiteX0" fmla="*/ 1360752 w 2722326"/>
                <a:gd name="connsiteY0" fmla="*/ 0 h 923408"/>
                <a:gd name="connsiteX1" fmla="*/ 2563694 w 2722326"/>
                <a:gd name="connsiteY1" fmla="*/ 622300 h 923408"/>
                <a:gd name="connsiteX2" fmla="*/ 2562730 w 2722326"/>
                <a:gd name="connsiteY2" fmla="*/ 622300 h 923408"/>
                <a:gd name="connsiteX3" fmla="*/ 2689992 w 2722326"/>
                <a:gd name="connsiteY3" fmla="*/ 838012 h 923408"/>
                <a:gd name="connsiteX4" fmla="*/ 2722326 w 2722326"/>
                <a:gd name="connsiteY4" fmla="*/ 923408 h 923408"/>
                <a:gd name="connsiteX5" fmla="*/ 0 w 2722326"/>
                <a:gd name="connsiteY5" fmla="*/ 923408 h 923408"/>
                <a:gd name="connsiteX6" fmla="*/ 32334 w 2722326"/>
                <a:gd name="connsiteY6" fmla="*/ 838012 h 923408"/>
                <a:gd name="connsiteX7" fmla="*/ 159595 w 2722326"/>
                <a:gd name="connsiteY7" fmla="*/ 622300 h 923408"/>
                <a:gd name="connsiteX8" fmla="*/ 158631 w 2722326"/>
                <a:gd name="connsiteY8" fmla="*/ 622300 h 923408"/>
                <a:gd name="connsiteX9" fmla="*/ 1360752 w 2722326"/>
                <a:gd name="connsiteY9" fmla="*/ 0 h 9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326" h="923408">
                  <a:moveTo>
                    <a:pt x="1360752" y="0"/>
                  </a:moveTo>
                  <a:cubicBezTo>
                    <a:pt x="1856371" y="0"/>
                    <a:pt x="2296191" y="246293"/>
                    <a:pt x="2563694" y="622300"/>
                  </a:cubicBezTo>
                  <a:lnTo>
                    <a:pt x="2562730" y="622300"/>
                  </a:lnTo>
                  <a:cubicBezTo>
                    <a:pt x="2611002" y="690255"/>
                    <a:pt x="2653625" y="762360"/>
                    <a:pt x="2689992" y="838012"/>
                  </a:cubicBezTo>
                  <a:lnTo>
                    <a:pt x="2722326" y="923408"/>
                  </a:lnTo>
                  <a:lnTo>
                    <a:pt x="0" y="923408"/>
                  </a:lnTo>
                  <a:lnTo>
                    <a:pt x="32334" y="838012"/>
                  </a:lnTo>
                  <a:cubicBezTo>
                    <a:pt x="68701" y="762360"/>
                    <a:pt x="111323" y="690255"/>
                    <a:pt x="159595" y="622300"/>
                  </a:cubicBezTo>
                  <a:lnTo>
                    <a:pt x="158631" y="622300"/>
                  </a:lnTo>
                  <a:cubicBezTo>
                    <a:pt x="426134" y="246293"/>
                    <a:pt x="865954" y="0"/>
                    <a:pt x="136075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28">
              <a:extLst>
                <a:ext uri="{FF2B5EF4-FFF2-40B4-BE49-F238E27FC236}">
                  <a16:creationId xmlns:a16="http://schemas.microsoft.com/office/drawing/2014/main" id="{B845EB23-CCCD-1299-5899-5C4EAB462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072" y="4363680"/>
              <a:ext cx="1649761" cy="934680"/>
            </a:xfrm>
            <a:custGeom>
              <a:avLst/>
              <a:gdLst>
                <a:gd name="connsiteX0" fmla="*/ 0 w 1649761"/>
                <a:gd name="connsiteY0" fmla="*/ 0 h 934680"/>
                <a:gd name="connsiteX1" fmla="*/ 1649761 w 1649761"/>
                <a:gd name="connsiteY1" fmla="*/ 0 h 934680"/>
                <a:gd name="connsiteX2" fmla="*/ 1612282 w 1649761"/>
                <a:gd name="connsiteY2" fmla="*/ 56458 h 934680"/>
                <a:gd name="connsiteX3" fmla="*/ 1490914 w 1649761"/>
                <a:gd name="connsiteY3" fmla="*/ 313968 h 934680"/>
                <a:gd name="connsiteX4" fmla="*/ 1490043 w 1649761"/>
                <a:gd name="connsiteY4" fmla="*/ 313968 h 934680"/>
                <a:gd name="connsiteX5" fmla="*/ 1425289 w 1649761"/>
                <a:gd name="connsiteY5" fmla="*/ 617774 h 934680"/>
                <a:gd name="connsiteX6" fmla="*/ 1425289 w 1649761"/>
                <a:gd name="connsiteY6" fmla="*/ 851974 h 934680"/>
                <a:gd name="connsiteX7" fmla="*/ 1374803 w 1649761"/>
                <a:gd name="connsiteY7" fmla="*/ 928092 h 934680"/>
                <a:gd name="connsiteX8" fmla="*/ 1342508 w 1649761"/>
                <a:gd name="connsiteY8" fmla="*/ 934680 h 934680"/>
                <a:gd name="connsiteX9" fmla="*/ 307254 w 1649761"/>
                <a:gd name="connsiteY9" fmla="*/ 934680 h 934680"/>
                <a:gd name="connsiteX10" fmla="*/ 274959 w 1649761"/>
                <a:gd name="connsiteY10" fmla="*/ 928092 h 934680"/>
                <a:gd name="connsiteX11" fmla="*/ 224472 w 1649761"/>
                <a:gd name="connsiteY11" fmla="*/ 851974 h 934680"/>
                <a:gd name="connsiteX12" fmla="*/ 224472 w 1649761"/>
                <a:gd name="connsiteY12" fmla="*/ 625144 h 934680"/>
                <a:gd name="connsiteX13" fmla="*/ 224472 w 1649761"/>
                <a:gd name="connsiteY13" fmla="*/ 617774 h 934680"/>
                <a:gd name="connsiteX14" fmla="*/ 159718 w 1649761"/>
                <a:gd name="connsiteY14" fmla="*/ 313968 h 934680"/>
                <a:gd name="connsiteX15" fmla="*/ 158846 w 1649761"/>
                <a:gd name="connsiteY15" fmla="*/ 313968 h 934680"/>
                <a:gd name="connsiteX16" fmla="*/ 37479 w 1649761"/>
                <a:gd name="connsiteY16" fmla="*/ 5645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9761" h="934680">
                  <a:moveTo>
                    <a:pt x="0" y="0"/>
                  </a:moveTo>
                  <a:lnTo>
                    <a:pt x="1649761" y="0"/>
                  </a:lnTo>
                  <a:lnTo>
                    <a:pt x="1612282" y="56458"/>
                  </a:lnTo>
                  <a:cubicBezTo>
                    <a:pt x="1557190" y="149762"/>
                    <a:pt x="1518409" y="237106"/>
                    <a:pt x="1490914" y="313968"/>
                  </a:cubicBezTo>
                  <a:lnTo>
                    <a:pt x="1490043" y="313968"/>
                  </a:lnTo>
                  <a:cubicBezTo>
                    <a:pt x="1435125" y="467918"/>
                    <a:pt x="1426929" y="580105"/>
                    <a:pt x="1425289" y="617774"/>
                  </a:cubicBezTo>
                  <a:lnTo>
                    <a:pt x="1425289" y="851974"/>
                  </a:lnTo>
                  <a:cubicBezTo>
                    <a:pt x="1425289" y="885754"/>
                    <a:pt x="1404541" y="915387"/>
                    <a:pt x="1374803" y="928092"/>
                  </a:cubicBezTo>
                  <a:lnTo>
                    <a:pt x="1342508" y="934680"/>
                  </a:lnTo>
                  <a:lnTo>
                    <a:pt x="307254" y="934680"/>
                  </a:lnTo>
                  <a:lnTo>
                    <a:pt x="274959" y="928092"/>
                  </a:lnTo>
                  <a:cubicBezTo>
                    <a:pt x="245220" y="915387"/>
                    <a:pt x="224472" y="885754"/>
                    <a:pt x="224472" y="851974"/>
                  </a:cubicBezTo>
                  <a:lnTo>
                    <a:pt x="224472" y="625144"/>
                  </a:lnTo>
                  <a:lnTo>
                    <a:pt x="224472" y="617774"/>
                  </a:lnTo>
                  <a:cubicBezTo>
                    <a:pt x="222833" y="580924"/>
                    <a:pt x="214636" y="467918"/>
                    <a:pt x="159718" y="313968"/>
                  </a:cubicBezTo>
                  <a:lnTo>
                    <a:pt x="158846" y="313968"/>
                  </a:lnTo>
                  <a:cubicBezTo>
                    <a:pt x="131351" y="237106"/>
                    <a:pt x="92571" y="149762"/>
                    <a:pt x="37479" y="56458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26">
              <a:extLst>
                <a:ext uri="{FF2B5EF4-FFF2-40B4-BE49-F238E27FC236}">
                  <a16:creationId xmlns:a16="http://schemas.microsoft.com/office/drawing/2014/main" id="{10CAAF84-E216-CACD-DC5E-3CDA002C5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170" y="3429000"/>
              <a:ext cx="2846926" cy="934680"/>
            </a:xfrm>
            <a:custGeom>
              <a:avLst/>
              <a:gdLst>
                <a:gd name="connsiteX0" fmla="*/ 0 w 2846926"/>
                <a:gd name="connsiteY0" fmla="*/ 0 h 934680"/>
                <a:gd name="connsiteX1" fmla="*/ 2846926 w 2846926"/>
                <a:gd name="connsiteY1" fmla="*/ 0 h 934680"/>
                <a:gd name="connsiteX2" fmla="*/ 2845796 w 2846926"/>
                <a:gd name="connsiteY2" fmla="*/ 5636 h 934680"/>
                <a:gd name="connsiteX3" fmla="*/ 2845863 w 2846926"/>
                <a:gd name="connsiteY3" fmla="*/ 5636 h 934680"/>
                <a:gd name="connsiteX4" fmla="*/ 2612799 w 2846926"/>
                <a:gd name="connsiteY4" fmla="*/ 486699 h 934680"/>
                <a:gd name="connsiteX5" fmla="*/ 2496517 w 2846926"/>
                <a:gd name="connsiteY5" fmla="*/ 626348 h 934680"/>
                <a:gd name="connsiteX6" fmla="*/ 2497407 w 2846926"/>
                <a:gd name="connsiteY6" fmla="*/ 626348 h 934680"/>
                <a:gd name="connsiteX7" fmla="*/ 2485096 w 2846926"/>
                <a:gd name="connsiteY7" fmla="*/ 639501 h 934680"/>
                <a:gd name="connsiteX8" fmla="*/ 2478530 w 2846926"/>
                <a:gd name="connsiteY8" fmla="*/ 646078 h 934680"/>
                <a:gd name="connsiteX9" fmla="*/ 2439134 w 2846926"/>
                <a:gd name="connsiteY9" fmla="*/ 687181 h 934680"/>
                <a:gd name="connsiteX10" fmla="*/ 2430106 w 2846926"/>
                <a:gd name="connsiteY10" fmla="*/ 697045 h 934680"/>
                <a:gd name="connsiteX11" fmla="*/ 2430106 w 2846926"/>
                <a:gd name="connsiteY11" fmla="*/ 697867 h 934680"/>
                <a:gd name="connsiteX12" fmla="*/ 2306366 w 2846926"/>
                <a:gd name="connsiteY12" fmla="*/ 847277 h 934680"/>
                <a:gd name="connsiteX13" fmla="*/ 2248344 w 2846926"/>
                <a:gd name="connsiteY13" fmla="*/ 934680 h 934680"/>
                <a:gd name="connsiteX14" fmla="*/ 598583 w 2846926"/>
                <a:gd name="connsiteY14" fmla="*/ 934680 h 934680"/>
                <a:gd name="connsiteX15" fmla="*/ 540561 w 2846926"/>
                <a:gd name="connsiteY15" fmla="*/ 847277 h 934680"/>
                <a:gd name="connsiteX16" fmla="*/ 416820 w 2846926"/>
                <a:gd name="connsiteY16" fmla="*/ 697867 h 934680"/>
                <a:gd name="connsiteX17" fmla="*/ 400405 w 2846926"/>
                <a:gd name="connsiteY17" fmla="*/ 678960 h 934680"/>
                <a:gd name="connsiteX18" fmla="*/ 369217 w 2846926"/>
                <a:gd name="connsiteY18" fmla="*/ 647722 h 934680"/>
                <a:gd name="connsiteX19" fmla="*/ 361830 w 2846926"/>
                <a:gd name="connsiteY19" fmla="*/ 639501 h 934680"/>
                <a:gd name="connsiteX20" fmla="*/ 349519 w 2846926"/>
                <a:gd name="connsiteY20" fmla="*/ 626348 h 934680"/>
                <a:gd name="connsiteX21" fmla="*/ 350409 w 2846926"/>
                <a:gd name="connsiteY21" fmla="*/ 626348 h 934680"/>
                <a:gd name="connsiteX22" fmla="*/ 234128 w 2846926"/>
                <a:gd name="connsiteY22" fmla="*/ 486699 h 934680"/>
                <a:gd name="connsiteX23" fmla="*/ 1063 w 2846926"/>
                <a:gd name="connsiteY23" fmla="*/ 5636 h 934680"/>
                <a:gd name="connsiteX24" fmla="*/ 1130 w 2846926"/>
                <a:gd name="connsiteY24" fmla="*/ 5636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46926" h="934680">
                  <a:moveTo>
                    <a:pt x="0" y="0"/>
                  </a:moveTo>
                  <a:lnTo>
                    <a:pt x="2846926" y="0"/>
                  </a:lnTo>
                  <a:lnTo>
                    <a:pt x="2845796" y="5636"/>
                  </a:lnTo>
                  <a:lnTo>
                    <a:pt x="2845863" y="5636"/>
                  </a:lnTo>
                  <a:cubicBezTo>
                    <a:pt x="2798505" y="178444"/>
                    <a:pt x="2719778" y="341104"/>
                    <a:pt x="2612799" y="486699"/>
                  </a:cubicBezTo>
                  <a:lnTo>
                    <a:pt x="2496517" y="626348"/>
                  </a:lnTo>
                  <a:lnTo>
                    <a:pt x="2497407" y="626348"/>
                  </a:lnTo>
                  <a:cubicBezTo>
                    <a:pt x="2493303" y="630458"/>
                    <a:pt x="2489200" y="634569"/>
                    <a:pt x="2485096" y="639501"/>
                  </a:cubicBezTo>
                  <a:lnTo>
                    <a:pt x="2478530" y="646078"/>
                  </a:lnTo>
                  <a:cubicBezTo>
                    <a:pt x="2465398" y="660053"/>
                    <a:pt x="2452266" y="673206"/>
                    <a:pt x="2439134" y="687181"/>
                  </a:cubicBezTo>
                  <a:lnTo>
                    <a:pt x="2430106" y="697045"/>
                  </a:lnTo>
                  <a:lnTo>
                    <a:pt x="2430106" y="697867"/>
                  </a:lnTo>
                  <a:cubicBezTo>
                    <a:pt x="2383734" y="748218"/>
                    <a:pt x="2342697" y="798210"/>
                    <a:pt x="2306366" y="847277"/>
                  </a:cubicBezTo>
                  <a:lnTo>
                    <a:pt x="2248344" y="934680"/>
                  </a:lnTo>
                  <a:lnTo>
                    <a:pt x="598583" y="934680"/>
                  </a:lnTo>
                  <a:lnTo>
                    <a:pt x="540561" y="847277"/>
                  </a:lnTo>
                  <a:cubicBezTo>
                    <a:pt x="504230" y="798210"/>
                    <a:pt x="463193" y="748218"/>
                    <a:pt x="416820" y="697867"/>
                  </a:cubicBezTo>
                  <a:lnTo>
                    <a:pt x="400405" y="678960"/>
                  </a:lnTo>
                  <a:cubicBezTo>
                    <a:pt x="390556" y="669095"/>
                    <a:pt x="379887" y="658408"/>
                    <a:pt x="369217" y="647722"/>
                  </a:cubicBezTo>
                  <a:lnTo>
                    <a:pt x="361830" y="639501"/>
                  </a:lnTo>
                  <a:cubicBezTo>
                    <a:pt x="357727" y="634569"/>
                    <a:pt x="353623" y="630458"/>
                    <a:pt x="349519" y="626348"/>
                  </a:cubicBezTo>
                  <a:lnTo>
                    <a:pt x="350409" y="626348"/>
                  </a:lnTo>
                  <a:lnTo>
                    <a:pt x="234128" y="486699"/>
                  </a:lnTo>
                  <a:cubicBezTo>
                    <a:pt x="127148" y="341104"/>
                    <a:pt x="48422" y="178444"/>
                    <a:pt x="1063" y="5636"/>
                  </a:cubicBezTo>
                  <a:lnTo>
                    <a:pt x="1130" y="563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FE821D1-DD2D-C4AA-C873-985ADA90E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353923"/>
              <a:ext cx="1177925" cy="255588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101D984-8D71-674D-63C6-5D5300C6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353923"/>
              <a:ext cx="374650" cy="255588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EE889AA-670C-FDD5-DEDB-5E2EE1D51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633323"/>
              <a:ext cx="1177925" cy="257175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346829C-66A7-6FB2-70EC-81987C37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633323"/>
              <a:ext cx="374650" cy="257175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8DD54F0-1A71-0D9D-F69E-CCE6C8DD1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40" y="5914311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E56094C-E527-E488-9504-358783B19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802" y="5914311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TextBox 76">
              <a:extLst>
                <a:ext uri="{FF2B5EF4-FFF2-40B4-BE49-F238E27FC236}">
                  <a16:creationId xmlns:a16="http://schemas.microsoft.com/office/drawing/2014/main" id="{9C582BF0-2C2B-0D17-E8FB-32D1D385D21B}"/>
                </a:ext>
              </a:extLst>
            </p:cNvPr>
            <p:cNvSpPr txBox="1"/>
            <p:nvPr/>
          </p:nvSpPr>
          <p:spPr>
            <a:xfrm>
              <a:off x="3356288" y="1679211"/>
              <a:ext cx="1278407" cy="8936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Number of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remittance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voucher</a:t>
              </a:r>
            </a:p>
          </p:txBody>
        </p:sp>
        <p:sp>
          <p:nvSpPr>
            <p:cNvPr id="31" name="TextBox 77">
              <a:extLst>
                <a:ext uri="{FF2B5EF4-FFF2-40B4-BE49-F238E27FC236}">
                  <a16:creationId xmlns:a16="http://schemas.microsoft.com/office/drawing/2014/main" id="{2AB0EDD4-4B9B-660D-5CF6-393165C4066C}"/>
                </a:ext>
              </a:extLst>
            </p:cNvPr>
            <p:cNvSpPr txBox="1"/>
            <p:nvPr/>
          </p:nvSpPr>
          <p:spPr>
            <a:xfrm>
              <a:off x="4038068" y="2714503"/>
              <a:ext cx="203768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78">
              <a:extLst>
                <a:ext uri="{FF2B5EF4-FFF2-40B4-BE49-F238E27FC236}">
                  <a16:creationId xmlns:a16="http://schemas.microsoft.com/office/drawing/2014/main" id="{0F84E855-BD9D-B2DE-421D-5B6BD3F90F97}"/>
                </a:ext>
              </a:extLst>
            </p:cNvPr>
            <p:cNvSpPr txBox="1"/>
            <p:nvPr/>
          </p:nvSpPr>
          <p:spPr>
            <a:xfrm>
              <a:off x="3863118" y="3595299"/>
              <a:ext cx="203768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79">
              <a:extLst>
                <a:ext uri="{FF2B5EF4-FFF2-40B4-BE49-F238E27FC236}">
                  <a16:creationId xmlns:a16="http://schemas.microsoft.com/office/drawing/2014/main" id="{61FCEA2A-7D8F-FDC4-B1EC-A0E40DF72C26}"/>
                </a:ext>
              </a:extLst>
            </p:cNvPr>
            <p:cNvSpPr txBox="1"/>
            <p:nvPr/>
          </p:nvSpPr>
          <p:spPr>
            <a:xfrm>
              <a:off x="3497344" y="4378470"/>
              <a:ext cx="1234923" cy="8936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Inhabit the documents</a:t>
              </a:r>
            </a:p>
          </p:txBody>
        </p:sp>
      </p:grpSp>
      <p:sp>
        <p:nvSpPr>
          <p:cNvPr id="39" name="مربع نص 38">
            <a:extLst>
              <a:ext uri="{FF2B5EF4-FFF2-40B4-BE49-F238E27FC236}">
                <a16:creationId xmlns:a16="http://schemas.microsoft.com/office/drawing/2014/main" id="{518EBB83-DC13-C0F1-6299-DD73E3536C7E}"/>
              </a:ext>
            </a:extLst>
          </p:cNvPr>
          <p:cNvSpPr txBox="1"/>
          <p:nvPr/>
        </p:nvSpPr>
        <p:spPr>
          <a:xfrm flipH="1">
            <a:off x="5333999" y="1412345"/>
            <a:ext cx="3582014" cy="461665"/>
          </a:xfrm>
          <a:prstGeom prst="homePlate">
            <a:avLst/>
          </a:prstGeom>
          <a:noFill/>
          <a:ln w="12700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4002A"/>
                </a:solidFill>
                <a:latin typeface="+mj-lt"/>
              </a:rPr>
              <a:t>Al-Amal Express transfers </a:t>
            </a:r>
          </a:p>
        </p:txBody>
      </p:sp>
      <p:sp>
        <p:nvSpPr>
          <p:cNvPr id="40" name="مربع نص 39">
            <a:extLst>
              <a:ext uri="{FF2B5EF4-FFF2-40B4-BE49-F238E27FC236}">
                <a16:creationId xmlns:a16="http://schemas.microsoft.com/office/drawing/2014/main" id="{F2504848-F0B9-18B8-0A11-20F2BE5169BB}"/>
              </a:ext>
            </a:extLst>
          </p:cNvPr>
          <p:cNvSpPr txBox="1"/>
          <p:nvPr/>
        </p:nvSpPr>
        <p:spPr>
          <a:xfrm>
            <a:off x="685800" y="1451362"/>
            <a:ext cx="2836361" cy="461665"/>
          </a:xfrm>
          <a:prstGeom prst="homePlate">
            <a:avLst/>
          </a:prstGeom>
          <a:noFill/>
          <a:ln w="3175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ar-YE"/>
            </a:defPPr>
            <a:lvl1pPr>
              <a:defRPr sz="2800" b="1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sz="2400" dirty="0">
                <a:effectLst/>
              </a:rPr>
              <a:t>Project transfers 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41" name="مربع نص 40">
            <a:extLst>
              <a:ext uri="{FF2B5EF4-FFF2-40B4-BE49-F238E27FC236}">
                <a16:creationId xmlns:a16="http://schemas.microsoft.com/office/drawing/2014/main" id="{12899D31-5D60-FE5C-9874-856EBBA69655}"/>
              </a:ext>
            </a:extLst>
          </p:cNvPr>
          <p:cNvSpPr txBox="1"/>
          <p:nvPr/>
        </p:nvSpPr>
        <p:spPr>
          <a:xfrm>
            <a:off x="5709320" y="2110105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</a:rPr>
              <a:t>Start with the number</a:t>
            </a:r>
            <a:r>
              <a:rPr lang="ar-SA" sz="2000" b="1" dirty="0">
                <a:solidFill>
                  <a:schemeClr val="tx2"/>
                </a:solidFill>
              </a:rPr>
              <a:t>(2).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2" name="مربع نص 41">
            <a:extLst>
              <a:ext uri="{FF2B5EF4-FFF2-40B4-BE49-F238E27FC236}">
                <a16:creationId xmlns:a16="http://schemas.microsoft.com/office/drawing/2014/main" id="{66EE9E45-BD6B-E328-311F-CEE9E7B66A07}"/>
              </a:ext>
            </a:extLst>
          </p:cNvPr>
          <p:cNvSpPr txBox="1"/>
          <p:nvPr/>
        </p:nvSpPr>
        <p:spPr>
          <a:xfrm>
            <a:off x="249622" y="2171660"/>
            <a:ext cx="2471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ar-YE"/>
            </a:defPPr>
            <a:lvl1pPr marL="285750" indent="-285750">
              <a:buFont typeface="Wingdings" panose="05000000000000000000" pitchFamily="2" charset="2"/>
              <a:buChar char="q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Start with the number</a:t>
            </a:r>
            <a:r>
              <a:rPr lang="ar-SA" dirty="0"/>
              <a:t>(3).</a:t>
            </a:r>
            <a:endParaRPr lang="en-US" dirty="0"/>
          </a:p>
        </p:txBody>
      </p:sp>
      <p:sp>
        <p:nvSpPr>
          <p:cNvPr id="43" name="مربع نص 42">
            <a:extLst>
              <a:ext uri="{FF2B5EF4-FFF2-40B4-BE49-F238E27FC236}">
                <a16:creationId xmlns:a16="http://schemas.microsoft.com/office/drawing/2014/main" id="{C77621B7-954D-4BA4-1273-DFF0877EFAED}"/>
              </a:ext>
            </a:extLst>
          </p:cNvPr>
          <p:cNvSpPr txBox="1"/>
          <p:nvPr/>
        </p:nvSpPr>
        <p:spPr>
          <a:xfrm>
            <a:off x="5747661" y="3677733"/>
            <a:ext cx="3297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0000"/>
                </a:solidFill>
              </a:rPr>
              <a:t>Disbursement through the bank system or a main agent (manager - Nasser... etc.) </a:t>
            </a:r>
          </a:p>
        </p:txBody>
      </p:sp>
      <p:sp>
        <p:nvSpPr>
          <p:cNvPr id="44" name="مربع نص 43">
            <a:extLst>
              <a:ext uri="{FF2B5EF4-FFF2-40B4-BE49-F238E27FC236}">
                <a16:creationId xmlns:a16="http://schemas.microsoft.com/office/drawing/2014/main" id="{3BAF9E81-069F-32A1-E40D-8B7AE30AA67D}"/>
              </a:ext>
            </a:extLst>
          </p:cNvPr>
          <p:cNvSpPr txBox="1"/>
          <p:nvPr/>
        </p:nvSpPr>
        <p:spPr>
          <a:xfrm>
            <a:off x="110914" y="3686256"/>
            <a:ext cx="2294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Pay through the bank system only</a:t>
            </a:r>
          </a:p>
        </p:txBody>
      </p:sp>
      <p:sp>
        <p:nvSpPr>
          <p:cNvPr id="45" name="مربع نص 44">
            <a:extLst>
              <a:ext uri="{FF2B5EF4-FFF2-40B4-BE49-F238E27FC236}">
                <a16:creationId xmlns:a16="http://schemas.microsoft.com/office/drawing/2014/main" id="{02341C41-BBC1-E23B-3EED-7F5BF4485666}"/>
              </a:ext>
            </a:extLst>
          </p:cNvPr>
          <p:cNvSpPr txBox="1"/>
          <p:nvPr/>
        </p:nvSpPr>
        <p:spPr>
          <a:xfrm>
            <a:off x="5724128" y="4509443"/>
            <a:ext cx="3153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Electronic ID card or any approved document.</a:t>
            </a:r>
            <a:r>
              <a:rPr lang="ar-SA" b="1" dirty="0">
                <a:solidFill>
                  <a:srgbClr val="00B0F0"/>
                </a:solidFill>
              </a:rPr>
              <a:t>.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6" name="مربع نص 45">
            <a:extLst>
              <a:ext uri="{FF2B5EF4-FFF2-40B4-BE49-F238E27FC236}">
                <a16:creationId xmlns:a16="http://schemas.microsoft.com/office/drawing/2014/main" id="{56E52967-85EB-4913-ECCC-FEAF3B59F920}"/>
              </a:ext>
            </a:extLst>
          </p:cNvPr>
          <p:cNvSpPr txBox="1"/>
          <p:nvPr/>
        </p:nvSpPr>
        <p:spPr>
          <a:xfrm>
            <a:off x="77891" y="4389359"/>
            <a:ext cx="26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According to what appears in the system</a:t>
            </a:r>
          </a:p>
        </p:txBody>
      </p:sp>
      <p:sp>
        <p:nvSpPr>
          <p:cNvPr id="55" name="مربع نص 54">
            <a:extLst>
              <a:ext uri="{FF2B5EF4-FFF2-40B4-BE49-F238E27FC236}">
                <a16:creationId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5747661" y="5152447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Accommodation is not required (optional)</a:t>
            </a:r>
          </a:p>
        </p:txBody>
      </p:sp>
      <p:sp>
        <p:nvSpPr>
          <p:cNvPr id="56" name="مربع نص 55">
            <a:extLst>
              <a:ext uri="{FF2B5EF4-FFF2-40B4-BE49-F238E27FC236}">
                <a16:creationId xmlns:a16="http://schemas.microsoft.com/office/drawing/2014/main" id="{19E190B1-184F-19C8-B26C-C933D4B91069}"/>
              </a:ext>
            </a:extLst>
          </p:cNvPr>
          <p:cNvSpPr txBox="1"/>
          <p:nvPr/>
        </p:nvSpPr>
        <p:spPr>
          <a:xfrm>
            <a:off x="105022" y="5006755"/>
            <a:ext cx="2645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It is mandatory to submit exchange documents</a:t>
            </a:r>
          </a:p>
        </p:txBody>
      </p:sp>
      <p:pic>
        <p:nvPicPr>
          <p:cNvPr id="57" name="صورة 56">
            <a:extLst>
              <a:ext uri="{FF2B5EF4-FFF2-40B4-BE49-F238E27FC236}">
                <a16:creationId xmlns:a16="http://schemas.microsoft.com/office/drawing/2014/main" id="{C4DAA8D9-2EC5-1B78-95F4-BDC1F4471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36" y="772882"/>
            <a:ext cx="806659" cy="719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8084" y="3080953"/>
            <a:ext cx="175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Drainage system</a:t>
            </a:r>
            <a:endParaRPr lang="ar-SA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9702" y="3939547"/>
            <a:ext cx="196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Exchange supports</a:t>
            </a:r>
            <a:endParaRPr lang="ar-SA" b="1" dirty="0">
              <a:solidFill>
                <a:schemeClr val="bg1"/>
              </a:solidFill>
            </a:endParaRPr>
          </a:p>
        </p:txBody>
      </p:sp>
      <p:sp>
        <p:nvSpPr>
          <p:cNvPr id="34" name="مربع نص 54">
            <a:extLst>
              <a:ext uri="{FF2B5EF4-FFF2-40B4-BE49-F238E27FC236}">
                <a16:creationId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117121" y="288817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The length of the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remittance number(13)</a:t>
            </a:r>
          </a:p>
        </p:txBody>
      </p:sp>
      <p:sp>
        <p:nvSpPr>
          <p:cNvPr id="35" name="مربع نص 54">
            <a:extLst>
              <a:ext uri="{FF2B5EF4-FFF2-40B4-BE49-F238E27FC236}">
                <a16:creationId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5812265" y="287954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The length of the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remittance number(11)</a:t>
            </a:r>
          </a:p>
        </p:txBody>
      </p:sp>
    </p:spTree>
    <p:extLst>
      <p:ext uri="{BB962C8B-B14F-4D97-AF65-F5344CB8AC3E}">
        <p14:creationId xmlns:p14="http://schemas.microsoft.com/office/powerpoint/2010/main" val="418150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287555"/>
            <a:ext cx="8674100" cy="5529476"/>
            <a:chOff x="152400" y="287555"/>
            <a:chExt cx="8674100" cy="5529476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0"/>
            <a:stretch/>
          </p:blipFill>
          <p:spPr bwMode="auto">
            <a:xfrm>
              <a:off x="152400" y="1179163"/>
              <a:ext cx="8674100" cy="463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61"/>
            <a:stretch/>
          </p:blipFill>
          <p:spPr bwMode="auto">
            <a:xfrm>
              <a:off x="949271" y="1737102"/>
              <a:ext cx="6737589" cy="317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114800" y="1905000"/>
              <a:ext cx="1070217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549590" y="104382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5025180" y="1330223"/>
              <a:ext cx="69242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GE SS Two Bold" pitchFamily="18" charset="-78"/>
                </a:rPr>
                <a:t>Reverse Transfer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E SS Two Bold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14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3140" y="287555"/>
            <a:ext cx="8993976" cy="5827262"/>
            <a:chOff x="83140" y="287555"/>
            <a:chExt cx="8993976" cy="5827262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1"/>
            <a:stretch/>
          </p:blipFill>
          <p:spPr bwMode="auto">
            <a:xfrm>
              <a:off x="83140" y="1372631"/>
              <a:ext cx="8860071" cy="4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9053" r="4438" b="7041"/>
            <a:stretch/>
          </p:blipFill>
          <p:spPr bwMode="auto">
            <a:xfrm>
              <a:off x="1581473" y="2231756"/>
              <a:ext cx="6462831" cy="337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33269" y="2447186"/>
              <a:ext cx="807629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transfer number</a:t>
              </a:r>
              <a:endParaRPr lang="ar-YE" sz="1400" b="1" dirty="0"/>
            </a:p>
          </p:txBody>
        </p: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65079" y="2753888"/>
              <a:ext cx="1153225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Click on the transfer inquiry button</a:t>
              </a:r>
              <a:endParaRPr lang="ar-YE" sz="1400" b="1" dirty="0"/>
            </a:p>
          </p:txBody>
        </p:sp>
        <p:cxnSp>
          <p:nvCxnSpPr>
            <p:cNvPr id="12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2912" y="2904041"/>
              <a:ext cx="3469976" cy="481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6848364" y="2850684"/>
              <a:ext cx="0" cy="31335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30491" y="5160710"/>
              <a:ext cx="828336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lick on the Post Request button</a:t>
              </a:r>
              <a:endParaRPr lang="ar-YE" sz="1400" b="1" dirty="0"/>
            </a:p>
          </p:txBody>
        </p:sp>
        <p:sp>
          <p:nvSpPr>
            <p:cNvPr id="24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48013" y="4702368"/>
              <a:ext cx="899413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reason for the reversal</a:t>
              </a:r>
              <a:endParaRPr lang="ar-YE" sz="1400" b="1" dirty="0"/>
            </a:p>
          </p:txBody>
        </p:sp>
        <p:sp>
          <p:nvSpPr>
            <p:cNvPr id="2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14120" y="404805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applicant</a:t>
              </a:r>
              <a:endParaRPr lang="ar-YE" sz="1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 flipV="1">
              <a:off x="6848364" y="3145660"/>
              <a:ext cx="1308458" cy="205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4520" y="4201941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949" y="5225588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90543" y="286859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07949" y="483288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247426" y="391695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15195" y="29040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968383" y="44401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chemeClr val="bg1"/>
                  </a:solidFill>
                  <a:ea typeface="GE SS Two Bold" pitchFamily="18" charset="-78"/>
                </a:rPr>
                <a:t>Reverse Transfer</a:t>
              </a:r>
              <a:endParaRPr lang="ar-YE" sz="2800" b="1" dirty="0">
                <a:solidFill>
                  <a:schemeClr val="bg1"/>
                </a:solidFill>
                <a:ea typeface="GE SS Two Bold" pitchFamily="18" charset="-78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19600" y="1688125"/>
              <a:ext cx="116635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5417940" y="142266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24" idx="3"/>
            </p:cNvCxnSpPr>
            <p:nvPr/>
          </p:nvCxnSpPr>
          <p:spPr>
            <a:xfrm flipV="1">
              <a:off x="1247426" y="4440180"/>
              <a:ext cx="1319879" cy="739242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060491" y="3536033"/>
              <a:ext cx="930400" cy="8309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/>
                <a:t>Enter the name of the beneficiary</a:t>
              </a:r>
              <a:endParaRPr lang="ar-YE" sz="1200" b="1" dirty="0"/>
            </a:p>
          </p:txBody>
        </p:sp>
        <p:sp>
          <p:nvSpPr>
            <p:cNvPr id="4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46716" y="4446145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amount</a:t>
              </a:r>
              <a:endParaRPr lang="ar-YE" sz="1400" b="1" dirty="0"/>
            </a:p>
          </p:txBody>
        </p:sp>
        <p:cxnSp>
          <p:nvCxnSpPr>
            <p:cNvPr id="47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7468525" y="3797646"/>
              <a:ext cx="591966" cy="15388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45" idx="1"/>
            </p:cNvCxnSpPr>
            <p:nvPr/>
          </p:nvCxnSpPr>
          <p:spPr>
            <a:xfrm rot="10800000">
              <a:off x="7342704" y="4201941"/>
              <a:ext cx="804013" cy="50581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78025" y="417914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57403" y="36893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45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1295" y="553366"/>
            <a:ext cx="8703933" cy="5639753"/>
            <a:chOff x="-18081" y="287555"/>
            <a:chExt cx="9103014" cy="5977954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77"/>
            <a:stretch/>
          </p:blipFill>
          <p:spPr bwMode="auto">
            <a:xfrm>
              <a:off x="110131" y="1087376"/>
              <a:ext cx="8974802" cy="4789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id="{576B88D0-3655-5088-FCBD-AC2E9DDEA07A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Reactivating a spent transfer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id="{A27A2FEC-55F6-F5ED-DBE0-33999ED91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7" t="9195" r="4566" b="9641"/>
            <a:stretch/>
          </p:blipFill>
          <p:spPr>
            <a:xfrm>
              <a:off x="780714" y="1981200"/>
              <a:ext cx="7234122" cy="3657600"/>
            </a:xfrm>
            <a:prstGeom prst="rect">
              <a:avLst/>
            </a:prstGeom>
          </p:spPr>
        </p:pic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B371B388-029A-9757-E89C-E3F72FDED857}"/>
                </a:ext>
              </a:extLst>
            </p:cNvPr>
            <p:cNvSpPr/>
            <p:nvPr/>
          </p:nvSpPr>
          <p:spPr>
            <a:xfrm>
              <a:off x="4397775" y="1508237"/>
              <a:ext cx="1295400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42">
              <a:extLst>
                <a:ext uri="{FF2B5EF4-FFF2-40B4-BE49-F238E27FC236}">
                  <a16:creationId xmlns:a16="http://schemas.microsoft.com/office/drawing/2014/main" id="{D7A4DD76-4A52-F227-0578-E423FECFE4BE}"/>
                </a:ext>
              </a:extLst>
            </p:cNvPr>
            <p:cNvCxnSpPr/>
            <p:nvPr/>
          </p:nvCxnSpPr>
          <p:spPr>
            <a:xfrm flipH="1">
              <a:off x="5609165" y="122687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15716" y="2597082"/>
              <a:ext cx="807629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transfer number</a:t>
              </a:r>
              <a:endParaRPr lang="ar-YE" sz="1400" b="1" dirty="0"/>
            </a:p>
          </p:txBody>
        </p:sp>
        <p:sp>
          <p:nvSpPr>
            <p:cNvPr id="1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-18081" y="2620103"/>
              <a:ext cx="1153225" cy="10113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Click on the transfer inquiry button</a:t>
              </a:r>
              <a:endParaRPr lang="ar-YE" sz="1400" b="1" dirty="0"/>
            </a:p>
          </p:txBody>
        </p:sp>
        <p:cxnSp>
          <p:nvCxnSpPr>
            <p:cNvPr id="16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370" y="2704567"/>
              <a:ext cx="320228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89707" y="5025823"/>
              <a:ext cx="1095225" cy="12396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Click on the Execute Reverse Transfer button</a:t>
              </a:r>
              <a:endParaRPr lang="ar-YE" sz="1400" b="1" dirty="0"/>
            </a:p>
          </p:txBody>
        </p:sp>
        <p:sp>
          <p:nvSpPr>
            <p:cNvPr id="18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0" y="4732341"/>
              <a:ext cx="1270741" cy="7829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reason for the reversal</a:t>
              </a:r>
              <a:endParaRPr lang="ar-YE" sz="1400" b="1" dirty="0"/>
            </a:p>
          </p:txBody>
        </p:sp>
        <p:sp>
          <p:nvSpPr>
            <p:cNvPr id="19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1" y="4004318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applicant</a:t>
              </a:r>
              <a:endParaRPr lang="ar-YE" sz="1400" b="1" dirty="0"/>
            </a:p>
          </p:txBody>
        </p:sp>
        <p:cxnSp>
          <p:nvCxnSpPr>
            <p:cNvPr id="21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531" y="4240703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599670" y="5255561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924424" y="24069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87606" y="496306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114593" y="397851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868865" y="23347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37031" y="474790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Elbow Connector 27"/>
            <p:cNvCxnSpPr>
              <a:stCxn id="18" idx="3"/>
            </p:cNvCxnSpPr>
            <p:nvPr/>
          </p:nvCxnSpPr>
          <p:spPr>
            <a:xfrm flipV="1">
              <a:off x="1380871" y="4502023"/>
              <a:ext cx="919961" cy="621798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8707" y="3651543"/>
              <a:ext cx="1146226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/>
                <a:t>Enter the name of the beneficiary</a:t>
              </a:r>
              <a:endParaRPr lang="ar-YE" sz="1200" b="1" dirty="0"/>
            </a:p>
          </p:txBody>
        </p:sp>
        <p:sp>
          <p:nvSpPr>
            <p:cNvPr id="30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5453" y="4373649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amount</a:t>
              </a:r>
              <a:endParaRPr lang="ar-YE" sz="1400" b="1" dirty="0"/>
            </a:p>
          </p:txBody>
        </p:sp>
        <p:cxnSp>
          <p:nvCxnSpPr>
            <p:cNvPr id="31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346741" y="3913156"/>
              <a:ext cx="591966" cy="61553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0" idx="1"/>
            </p:cNvCxnSpPr>
            <p:nvPr/>
          </p:nvCxnSpPr>
          <p:spPr>
            <a:xfrm rot="10800000">
              <a:off x="7131441" y="4262485"/>
              <a:ext cx="804012" cy="37277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72428" y="41747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03111" y="36054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Elbow Connector 2"/>
            <p:cNvCxnSpPr>
              <a:stCxn id="11" idx="1"/>
            </p:cNvCxnSpPr>
            <p:nvPr/>
          </p:nvCxnSpPr>
          <p:spPr>
            <a:xfrm rot="10800000">
              <a:off x="7346756" y="2704574"/>
              <a:ext cx="568961" cy="36956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0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80B28C6-28A0-DD19-BAD8-54B1F18E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15" y="1628988"/>
            <a:ext cx="7211144" cy="697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After ensuring that the device is connected to the Internet, click on the system icon to open the system login screen to enter user data</a:t>
            </a:r>
            <a:endParaRPr lang="ar-SA" sz="2000" b="1" dirty="0"/>
          </a:p>
        </p:txBody>
      </p:sp>
      <p:sp>
        <p:nvSpPr>
          <p:cNvPr id="4" name="عنوان 1">
            <a:extLst>
              <a:ext uri="{FF2B5EF4-FFF2-40B4-BE49-F238E27FC236}">
                <a16:creationId xmlns:a16="http://schemas.microsoft.com/office/drawing/2014/main" id="{67A6021A-1B1C-5B53-4313-282DAC80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694757"/>
            <a:ext cx="424847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sz="2800" dirty="0"/>
              <a:t>System login screen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D78640D5-6324-A5A4-4C85-DFA24E40808A}"/>
              </a:ext>
            </a:extLst>
          </p:cNvPr>
          <p:cNvGrpSpPr/>
          <p:nvPr/>
        </p:nvGrpSpPr>
        <p:grpSpPr>
          <a:xfrm>
            <a:off x="7044053" y="928172"/>
            <a:ext cx="541979" cy="269427"/>
            <a:chOff x="7097501" y="1262471"/>
            <a:chExt cx="354819" cy="222313"/>
          </a:xfrm>
          <a:noFill/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id="{8D0EEB88-AFFA-87F1-C829-BCA8B436851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id="{9D60C240-F66E-6F5A-54EF-EC88BB97BD19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id="{A8CDD462-7B8E-FFD5-97C1-C361CD26C630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35269" y="2362200"/>
            <a:ext cx="8077837" cy="4117015"/>
            <a:chOff x="635269" y="2362200"/>
            <a:chExt cx="8077837" cy="411701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t="8925" r="15358" b="13686"/>
            <a:stretch/>
          </p:blipFill>
          <p:spPr bwMode="auto">
            <a:xfrm>
              <a:off x="635269" y="2362200"/>
              <a:ext cx="8077837" cy="3713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id="{281255F7-C10C-E230-7A52-71A5ACBC0F46}"/>
                </a:ext>
              </a:extLst>
            </p:cNvPr>
            <p:cNvGrpSpPr/>
            <p:nvPr/>
          </p:nvGrpSpPr>
          <p:grpSpPr>
            <a:xfrm>
              <a:off x="6181707" y="5908642"/>
              <a:ext cx="2164665" cy="570573"/>
              <a:chOff x="4157405" y="5354082"/>
              <a:chExt cx="1454501" cy="529603"/>
            </a:xfrm>
          </p:grpSpPr>
          <p:sp>
            <p:nvSpPr>
              <p:cNvPr id="10" name="مربع نص 9">
                <a:extLst>
                  <a:ext uri="{FF2B5EF4-FFF2-40B4-BE49-F238E27FC236}">
                    <a16:creationId xmlns:a16="http://schemas.microsoft.com/office/drawing/2014/main" id="{B280699F-6C0D-8A5C-5D20-F90F90995B3B}"/>
                  </a:ext>
                </a:extLst>
              </p:cNvPr>
              <p:cNvSpPr txBox="1"/>
              <p:nvPr/>
            </p:nvSpPr>
            <p:spPr>
              <a:xfrm>
                <a:off x="4157405" y="5569441"/>
                <a:ext cx="1454501" cy="31424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/>
                <a:r>
                  <a:rPr lang="ar-SA" sz="1600" b="1" dirty="0"/>
                  <a:t>التاكد من </a:t>
                </a:r>
                <a:r>
                  <a:rPr lang="ar-YE" sz="1600" b="1" dirty="0"/>
                  <a:t>رقم </a:t>
                </a:r>
                <a:r>
                  <a:rPr lang="ar-SA" sz="1600" b="1" dirty="0"/>
                  <a:t>اصدارالنظام </a:t>
                </a:r>
                <a:endParaRPr lang="ar-YE" sz="1600" b="1" dirty="0"/>
              </a:p>
            </p:txBody>
          </p:sp>
          <p:cxnSp>
            <p:nvCxnSpPr>
              <p:cNvPr id="11" name="رابط كسهم مستقيم 10">
                <a:extLst>
                  <a:ext uri="{FF2B5EF4-FFF2-40B4-BE49-F238E27FC236}">
                    <a16:creationId xmlns:a16="http://schemas.microsoft.com/office/drawing/2014/main" id="{8BEAB2A8-0542-F47B-A10E-0D0D4885331A}"/>
                  </a:ext>
                </a:extLst>
              </p:cNvPr>
              <p:cNvCxnSpPr/>
              <p:nvPr/>
            </p:nvCxnSpPr>
            <p:spPr>
              <a:xfrm flipV="1">
                <a:off x="5133262" y="5354082"/>
                <a:ext cx="0" cy="215359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مربع نص 13">
              <a:extLst>
                <a:ext uri="{FF2B5EF4-FFF2-40B4-BE49-F238E27FC236}">
                  <a16:creationId xmlns:a16="http://schemas.microsoft.com/office/drawing/2014/main" id="{48D40FFE-11C3-5111-2093-FC6591A54F88}"/>
                </a:ext>
              </a:extLst>
            </p:cNvPr>
            <p:cNvSpPr txBox="1"/>
            <p:nvPr/>
          </p:nvSpPr>
          <p:spPr>
            <a:xfrm>
              <a:off x="770252" y="3859714"/>
              <a:ext cx="2106528" cy="338554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54002A"/>
                  </a:solidFill>
                </a:rPr>
                <a:t>User name</a:t>
              </a:r>
              <a:endParaRPr lang="ar-YE" sz="1600" b="1" dirty="0">
                <a:solidFill>
                  <a:srgbClr val="54002A"/>
                </a:solidFill>
              </a:endParaRPr>
            </a:p>
          </p:txBody>
        </p:sp>
        <p:sp>
          <p:nvSpPr>
            <p:cNvPr id="17" name="مربع نص 16">
              <a:extLst>
                <a:ext uri="{FF2B5EF4-FFF2-40B4-BE49-F238E27FC236}">
                  <a16:creationId xmlns:a16="http://schemas.microsoft.com/office/drawing/2014/main" id="{0FB31DB9-43F8-6D82-A816-0ABA17F46475}"/>
                </a:ext>
              </a:extLst>
            </p:cNvPr>
            <p:cNvSpPr txBox="1"/>
            <p:nvPr/>
          </p:nvSpPr>
          <p:spPr>
            <a:xfrm>
              <a:off x="6384670" y="4693916"/>
              <a:ext cx="2279869" cy="830997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>
              <a:defPPr>
                <a:defRPr lang="ar-YE"/>
              </a:defPPr>
              <a:lvl1pPr>
                <a:defRPr sz="2000" b="1">
                  <a:cs typeface="Akhbar MT" pitchFamily="2" charset="-78"/>
                </a:defRPr>
              </a:lvl1pPr>
            </a:lstStyle>
            <a:p>
              <a:pPr algn="ctr"/>
              <a:r>
                <a:rPr lang="en-US" sz="1600" dirty="0"/>
                <a:t>Verification code: Write the number added in the box below</a:t>
              </a:r>
              <a:endParaRPr lang="ar-YE" sz="1600" dirty="0">
                <a:solidFill>
                  <a:srgbClr val="54002A"/>
                </a:solidFill>
                <a:cs typeface="+mn-cs"/>
              </a:endParaRPr>
            </a:p>
          </p:txBody>
        </p:sp>
        <p:cxnSp>
          <p:nvCxnSpPr>
            <p:cNvPr id="18" name="رابط كسهم مستقيم 17">
              <a:extLst>
                <a:ext uri="{FF2B5EF4-FFF2-40B4-BE49-F238E27FC236}">
                  <a16:creationId xmlns:a16="http://schemas.microsoft.com/office/drawing/2014/main" id="{066CF322-8CE1-4BF3-6334-F82543BC582A}"/>
                </a:ext>
              </a:extLst>
            </p:cNvPr>
            <p:cNvCxnSpPr/>
            <p:nvPr/>
          </p:nvCxnSpPr>
          <p:spPr>
            <a:xfrm>
              <a:off x="2876778" y="4381888"/>
              <a:ext cx="622982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مجموعة 18">
              <a:extLst>
                <a:ext uri="{FF2B5EF4-FFF2-40B4-BE49-F238E27FC236}">
                  <a16:creationId xmlns:a16="http://schemas.microsoft.com/office/drawing/2014/main" id="{856E1E18-485C-E5FC-663B-F389D9165BE1}"/>
                </a:ext>
              </a:extLst>
            </p:cNvPr>
            <p:cNvGrpSpPr/>
            <p:nvPr/>
          </p:nvGrpSpPr>
          <p:grpSpPr>
            <a:xfrm>
              <a:off x="778488" y="4693917"/>
              <a:ext cx="2721273" cy="338555"/>
              <a:chOff x="37084" y="2987398"/>
              <a:chExt cx="1828502" cy="314245"/>
            </a:xfrm>
          </p:grpSpPr>
          <p:sp>
            <p:nvSpPr>
              <p:cNvPr id="20" name="مربع نص 19">
                <a:extLst>
                  <a:ext uri="{FF2B5EF4-FFF2-40B4-BE49-F238E27FC236}">
                    <a16:creationId xmlns:a16="http://schemas.microsoft.com/office/drawing/2014/main" id="{215E3F8B-FAAB-F440-5A09-D17B15E678B7}"/>
                  </a:ext>
                </a:extLst>
              </p:cNvPr>
              <p:cNvSpPr txBox="1"/>
              <p:nvPr/>
            </p:nvSpPr>
            <p:spPr>
              <a:xfrm>
                <a:off x="37084" y="2987398"/>
                <a:ext cx="1439233" cy="314245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2000" b="1">
                    <a:cs typeface="Akhbar MT" pitchFamily="2" charset="-78"/>
                  </a:defRPr>
                </a:lvl1pPr>
              </a:lstStyle>
              <a:p>
                <a:pPr algn="ctr"/>
                <a:r>
                  <a:rPr lang="en-US" sz="1600" dirty="0">
                    <a:solidFill>
                      <a:srgbClr val="54002A"/>
                    </a:solidFill>
                    <a:cs typeface="+mn-cs"/>
                  </a:rPr>
                  <a:t>Agent code</a:t>
                </a:r>
                <a:endParaRPr lang="ar-YE" sz="1600" dirty="0">
                  <a:solidFill>
                    <a:srgbClr val="54002A"/>
                  </a:solidFill>
                  <a:cs typeface="+mn-cs"/>
                </a:endParaRPr>
              </a:p>
            </p:txBody>
          </p:sp>
          <p:cxnSp>
            <p:nvCxnSpPr>
              <p:cNvPr id="21" name="رابط كسهم مستقيم 20">
                <a:extLst>
                  <a:ext uri="{FF2B5EF4-FFF2-40B4-BE49-F238E27FC236}">
                    <a16:creationId xmlns:a16="http://schemas.microsoft.com/office/drawing/2014/main" id="{59CF6132-0AFA-EE2E-B5F6-79138B599BD6}"/>
                  </a:ext>
                </a:extLst>
              </p:cNvPr>
              <p:cNvCxnSpPr/>
              <p:nvPr/>
            </p:nvCxnSpPr>
            <p:spPr>
              <a:xfrm flipV="1">
                <a:off x="1469542" y="2987398"/>
                <a:ext cx="396044" cy="1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مجموعة 21">
              <a:extLst>
                <a:ext uri="{FF2B5EF4-FFF2-40B4-BE49-F238E27FC236}">
                  <a16:creationId xmlns:a16="http://schemas.microsoft.com/office/drawing/2014/main" id="{D054BD25-C5B6-4006-76D1-12F402DADD8E}"/>
                </a:ext>
              </a:extLst>
            </p:cNvPr>
            <p:cNvGrpSpPr/>
            <p:nvPr/>
          </p:nvGrpSpPr>
          <p:grpSpPr>
            <a:xfrm>
              <a:off x="778488" y="4111048"/>
              <a:ext cx="2710237" cy="514533"/>
              <a:chOff x="4286" y="2928426"/>
              <a:chExt cx="1821087" cy="477587"/>
            </a:xfrm>
          </p:grpSpPr>
          <p:sp>
            <p:nvSpPr>
              <p:cNvPr id="23" name="مربع نص 22">
                <a:extLst>
                  <a:ext uri="{FF2B5EF4-FFF2-40B4-BE49-F238E27FC236}">
                    <a16:creationId xmlns:a16="http://schemas.microsoft.com/office/drawing/2014/main" id="{6F5514E1-4C1E-A680-6445-E966D4C3646D}"/>
                  </a:ext>
                </a:extLst>
              </p:cNvPr>
              <p:cNvSpPr txBox="1"/>
              <p:nvPr/>
            </p:nvSpPr>
            <p:spPr>
              <a:xfrm>
                <a:off x="4286" y="3091769"/>
                <a:ext cx="1409903" cy="314244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>
                <a:defPPr>
                  <a:defRPr lang="ar-YE"/>
                </a:defPPr>
                <a:lvl1pPr>
                  <a:defRPr sz="2000" b="1">
                    <a:cs typeface="Akhbar MT" pitchFamily="2" charset="-78"/>
                  </a:defRPr>
                </a:lvl1pPr>
              </a:lstStyle>
              <a:p>
                <a:pPr algn="ctr"/>
                <a:r>
                  <a:rPr lang="en-US" sz="1600" dirty="0">
                    <a:solidFill>
                      <a:srgbClr val="54002A"/>
                    </a:solidFill>
                    <a:cs typeface="+mn-cs"/>
                  </a:rPr>
                  <a:t>Password</a:t>
                </a:r>
                <a:endParaRPr lang="ar-YE" sz="1600" dirty="0">
                  <a:solidFill>
                    <a:srgbClr val="54002A"/>
                  </a:solidFill>
                  <a:cs typeface="+mn-cs"/>
                </a:endParaRPr>
              </a:p>
            </p:txBody>
          </p:sp>
          <p:cxnSp>
            <p:nvCxnSpPr>
              <p:cNvPr id="24" name="رابط كسهم مستقيم 23">
                <a:extLst>
                  <a:ext uri="{FF2B5EF4-FFF2-40B4-BE49-F238E27FC236}">
                    <a16:creationId xmlns:a16="http://schemas.microsoft.com/office/drawing/2014/main" id="{512BC13F-B81F-8E9C-8FFC-E0D95BD7CEA5}"/>
                  </a:ext>
                </a:extLst>
              </p:cNvPr>
              <p:cNvCxnSpPr/>
              <p:nvPr/>
            </p:nvCxnSpPr>
            <p:spPr>
              <a:xfrm>
                <a:off x="1424677" y="2928426"/>
                <a:ext cx="40069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رابط كسهم مستقيم 10">
              <a:extLst>
                <a:ext uri="{FF2B5EF4-FFF2-40B4-BE49-F238E27FC236}">
                  <a16:creationId xmlns:a16="http://schemas.microsoft.com/office/drawing/2014/main" id="{8BEAB2A8-0542-F47B-A10E-0D0D4885331A}"/>
                </a:ext>
              </a:extLst>
            </p:cNvPr>
            <p:cNvCxnSpPr/>
            <p:nvPr/>
          </p:nvCxnSpPr>
          <p:spPr>
            <a:xfrm flipH="1">
              <a:off x="5959388" y="4975160"/>
              <a:ext cx="425282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مربع نص 9">
              <a:extLst>
                <a:ext uri="{FF2B5EF4-FFF2-40B4-BE49-F238E27FC236}">
                  <a16:creationId xmlns:a16="http://schemas.microsoft.com/office/drawing/2014/main" id="{B280699F-6C0D-8A5C-5D20-F90F90995B3B}"/>
                </a:ext>
              </a:extLst>
            </p:cNvPr>
            <p:cNvSpPr txBox="1"/>
            <p:nvPr/>
          </p:nvSpPr>
          <p:spPr>
            <a:xfrm>
              <a:off x="898082" y="5278692"/>
              <a:ext cx="2164665" cy="58477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600" b="1" dirty="0"/>
                <a:t>Click on the login button</a:t>
              </a:r>
              <a:endParaRPr lang="ar-YE" sz="1600" b="1" dirty="0"/>
            </a:p>
          </p:txBody>
        </p:sp>
        <p:cxnSp>
          <p:nvCxnSpPr>
            <p:cNvPr id="29" name="رابط كسهم مستقيم 20">
              <a:extLst>
                <a:ext uri="{FF2B5EF4-FFF2-40B4-BE49-F238E27FC236}">
                  <a16:creationId xmlns:a16="http://schemas.microsoft.com/office/drawing/2014/main" id="{59CF6132-0AFA-EE2E-B5F6-79138B599BD6}"/>
                </a:ext>
              </a:extLst>
            </p:cNvPr>
            <p:cNvCxnSpPr/>
            <p:nvPr/>
          </p:nvCxnSpPr>
          <p:spPr>
            <a:xfrm flipV="1">
              <a:off x="3062747" y="5409402"/>
              <a:ext cx="589414" cy="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99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422267"/>
            <a:ext cx="8403034" cy="5445255"/>
            <a:chOff x="304800" y="422267"/>
            <a:chExt cx="8403034" cy="5445255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03"/>
            <a:stretch/>
          </p:blipFill>
          <p:spPr bwMode="auto">
            <a:xfrm>
              <a:off x="304800" y="1393678"/>
              <a:ext cx="8403034" cy="4473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4912236" y="1272334"/>
              <a:ext cx="192021" cy="26974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422267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Coverages and transfers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46247" y="1542081"/>
              <a:ext cx="762000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3" name="صورة 12">
              <a:extLst>
                <a:ext uri="{FF2B5EF4-FFF2-40B4-BE49-F238E27FC236}">
                  <a16:creationId xmlns:a16="http://schemas.microsoft.com/office/drawing/2014/main" id="{A271CCC2-BCD9-D7FB-CB7A-E8150F7FB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796"/>
            <a:stretch/>
          </p:blipFill>
          <p:spPr>
            <a:xfrm>
              <a:off x="1215473" y="1919069"/>
              <a:ext cx="6902650" cy="3423063"/>
            </a:xfrm>
            <a:prstGeom prst="rect">
              <a:avLst/>
            </a:prstGeom>
          </p:spPr>
        </p:pic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9325ED33-4751-D14A-0344-73635F1EF951}"/>
                </a:ext>
              </a:extLst>
            </p:cNvPr>
            <p:cNvSpPr/>
            <p:nvPr/>
          </p:nvSpPr>
          <p:spPr>
            <a:xfrm>
              <a:off x="3713136" y="2062820"/>
              <a:ext cx="1295111" cy="3498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200169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226473" y="320451"/>
            <a:ext cx="8612727" cy="5931364"/>
            <a:chOff x="226473" y="320451"/>
            <a:chExt cx="8612727" cy="5931364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C2592DFB-A705-E322-3322-A87A897D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26243" y="1345655"/>
              <a:ext cx="8464709" cy="4828109"/>
            </a:xfrm>
            <a:prstGeom prst="rect">
              <a:avLst/>
            </a:prstGeom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 t="11679" r="5357" b="8751"/>
            <a:stretch/>
          </p:blipFill>
          <p:spPr bwMode="auto">
            <a:xfrm>
              <a:off x="519711" y="2063254"/>
              <a:ext cx="7963291" cy="395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273567" y="1680705"/>
              <a:ext cx="1665188" cy="1653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777998" y="1415419"/>
              <a:ext cx="163761" cy="2618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id="{BCABB4F4-9EF0-4F2F-9D21-F22ABA3E46EA}"/>
                </a:ext>
              </a:extLst>
            </p:cNvPr>
            <p:cNvSpPr txBox="1">
              <a:spLocks/>
            </p:cNvSpPr>
            <p:nvPr/>
          </p:nvSpPr>
          <p:spPr>
            <a:xfrm>
              <a:off x="2489900" y="320451"/>
              <a:ext cx="4318244" cy="554171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endParaRPr lang="en-US" sz="2400" dirty="0">
                <a:solidFill>
                  <a:srgbClr val="54002A"/>
                </a:solidFill>
                <a:cs typeface="+mn-cs"/>
              </a:endParaRPr>
            </a:p>
          </p:txBody>
        </p:sp>
        <p:sp>
          <p:nvSpPr>
            <p:cNvPr id="15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510860" y="1996848"/>
              <a:ext cx="1980992" cy="4476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/>
                <a:t>Choose the type of conversion</a:t>
              </a:r>
              <a:endParaRPr lang="ar-YE" sz="1200" b="1" dirty="0"/>
            </a:p>
          </p:txBody>
        </p:sp>
        <p:sp>
          <p:nvSpPr>
            <p:cNvPr id="16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358349" y="3266218"/>
              <a:ext cx="1411934" cy="9251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400" b="1" dirty="0"/>
                <a:t>Enter the account number transferred to the machine</a:t>
              </a:r>
              <a:endParaRPr lang="ar-YE" sz="1400" b="1" dirty="0"/>
            </a:p>
          </p:txBody>
        </p:sp>
        <p:sp>
          <p:nvSpPr>
            <p:cNvPr id="17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334328" y="4229830"/>
              <a:ext cx="1426771" cy="7162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/>
                <a:t>Enter the amount adapter name</a:t>
              </a:r>
              <a:endParaRPr lang="ar-SA" sz="1400" b="1" dirty="0"/>
            </a:p>
          </p:txBody>
        </p:sp>
        <p:sp>
          <p:nvSpPr>
            <p:cNvPr id="18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226473" y="4335050"/>
              <a:ext cx="1291275" cy="3581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en-US" dirty="0"/>
                <a:t>Enter note</a:t>
              </a:r>
              <a:endParaRPr lang="ar-YE" dirty="0"/>
            </a:p>
          </p:txBody>
        </p:sp>
        <p:sp>
          <p:nvSpPr>
            <p:cNvPr id="19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581400" y="5328485"/>
              <a:ext cx="2226931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en-US" dirty="0"/>
                <a:t>Click on the Convert button to complete the coverage process</a:t>
              </a:r>
              <a:endParaRPr lang="ar-YE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6882404" y="3519895"/>
              <a:ext cx="46370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814036" y="5628240"/>
              <a:ext cx="85715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083097" y="610384"/>
              <a:ext cx="4817562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First: Transferring between accounts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 rot="16200000">
              <a:off x="4318373" y="1864048"/>
              <a:ext cx="365968" cy="1333478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158555" y="1846089"/>
              <a:ext cx="1680645" cy="13394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/>
                <a:t>Choose the type of transfer based on the previous selection: transfer (either to an electronic or current account) or to another agent’s account</a:t>
              </a:r>
              <a:endParaRPr lang="ar-SA" sz="1200" b="1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6267577" y="2955148"/>
              <a:ext cx="84667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815268" y="2700907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2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074799" y="3241781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572475" y="4307270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153520" y="4037694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232322" y="2093562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845223" y="5521911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6" name="Right Brace 5"/>
            <p:cNvSpPr/>
            <p:nvPr/>
          </p:nvSpPr>
          <p:spPr>
            <a:xfrm>
              <a:off x="6972712" y="4124487"/>
              <a:ext cx="361616" cy="421125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7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1844263" y="3818301"/>
              <a:ext cx="1291275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en-US" dirty="0"/>
                <a:t>Select the currency</a:t>
              </a:r>
              <a:endParaRPr lang="ar-YE" dirty="0"/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3143801" y="3841323"/>
              <a:ext cx="259530" cy="254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Elbow Connector 8"/>
            <p:cNvCxnSpPr/>
            <p:nvPr/>
          </p:nvCxnSpPr>
          <p:spPr>
            <a:xfrm flipV="1">
              <a:off x="3095344" y="4038257"/>
              <a:ext cx="3009410" cy="86230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517748" y="4587963"/>
              <a:ext cx="3689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322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2888" y="216926"/>
            <a:ext cx="8578658" cy="6078738"/>
            <a:chOff x="332888" y="216926"/>
            <a:chExt cx="8578658" cy="6078738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C4DC947D-443C-255E-2111-B8846DD66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32888" y="1207324"/>
              <a:ext cx="8578658" cy="5088340"/>
            </a:xfrm>
            <a:prstGeom prst="rect">
              <a:avLst/>
            </a:prstGeom>
          </p:spPr>
        </p:pic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7" t="6568" r="5779" b="13937"/>
            <a:stretch/>
          </p:blipFill>
          <p:spPr bwMode="auto">
            <a:xfrm>
              <a:off x="878730" y="2147708"/>
              <a:ext cx="7590024" cy="383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959932" y="1741906"/>
              <a:ext cx="91210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622217" y="1463067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200400" y="2977334"/>
              <a:ext cx="1492727" cy="12003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en-US" dirty="0"/>
                <a:t>Determine the date of disbursement of transfers</a:t>
              </a:r>
              <a:endParaRPr lang="ar-YE" b="1" dirty="0"/>
            </a:p>
          </p:txBody>
        </p:sp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3027868"/>
              <a:ext cx="126816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Enter username </a:t>
              </a:r>
              <a:endParaRPr lang="ar-YE" b="1" dirty="0"/>
            </a:p>
          </p:txBody>
        </p:sp>
        <p:sp>
          <p:nvSpPr>
            <p:cNvPr id="11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4191217"/>
              <a:ext cx="1300591" cy="12003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en-US" dirty="0"/>
                <a:t>The total number of transfers is displayed</a:t>
              </a:r>
              <a:endParaRPr lang="ar-SA" b="1" dirty="0"/>
            </a:p>
          </p:txBody>
        </p:sp>
        <p:sp>
          <p:nvSpPr>
            <p:cNvPr id="12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5246145" y="5374087"/>
              <a:ext cx="223224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en-US" b="1" dirty="0"/>
                <a:t>Click on the Post Remittances button</a:t>
              </a:r>
              <a:endParaRPr lang="ar-YE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6447787" y="5013177"/>
              <a:ext cx="1" cy="360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6871224" y="4520008"/>
              <a:ext cx="5478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703538" y="3501008"/>
              <a:ext cx="55329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447787" y="3300500"/>
              <a:ext cx="10627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02326" y="216926"/>
              <a:ext cx="4942833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Second: Transferring the disbursed transfers to the financial account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181508" y="511189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339044" y="425781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693127" y="325909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209060" y="305965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3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1447800"/>
            <a:ext cx="8047856" cy="4741130"/>
            <a:chOff x="152400" y="1517779"/>
            <a:chExt cx="8047856" cy="4741130"/>
          </a:xfrm>
        </p:grpSpPr>
        <p:pic>
          <p:nvPicPr>
            <p:cNvPr id="4" name="صورة 3">
              <a:extLst>
                <a:ext uri="{FF2B5EF4-FFF2-40B4-BE49-F238E27FC236}">
                  <a16:creationId xmlns:a16="http://schemas.microsoft.com/office/drawing/2014/main" id="{B9C23F26-437C-3D5E-DB23-8873A4B8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517779"/>
              <a:ext cx="5583594" cy="4741130"/>
            </a:xfrm>
            <a:prstGeom prst="rect">
              <a:avLst/>
            </a:prstGeom>
          </p:spPr>
        </p:pic>
        <p:sp>
          <p:nvSpPr>
            <p:cNvPr id="6" name="مربع نص 5">
              <a:extLst>
                <a:ext uri="{FF2B5EF4-FFF2-40B4-BE49-F238E27FC236}">
                  <a16:creationId xmlns:a16="http://schemas.microsoft.com/office/drawing/2014/main" id="{DB672990-CB74-75DB-9C1A-981147448DC9}"/>
                </a:ext>
              </a:extLst>
            </p:cNvPr>
            <p:cNvSpPr txBox="1"/>
            <p:nvPr/>
          </p:nvSpPr>
          <p:spPr>
            <a:xfrm>
              <a:off x="4746290" y="2074306"/>
              <a:ext cx="3453966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Pyes service</a:t>
              </a:r>
              <a:endParaRPr lang="en-US" sz="8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27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955F8BDD-94AC-C9DC-8741-C33EEBED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574046" y="1302584"/>
            <a:ext cx="8007398" cy="5006736"/>
          </a:xfrm>
          <a:prstGeom prst="rect">
            <a:avLst/>
          </a:prstGeom>
        </p:spPr>
      </p:pic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0152BBA8-2E54-4D1F-62A1-23E1B92D84B8}"/>
              </a:ext>
            </a:extLst>
          </p:cNvPr>
          <p:cNvGrpSpPr/>
          <p:nvPr/>
        </p:nvGrpSpPr>
        <p:grpSpPr>
          <a:xfrm>
            <a:off x="7359312" y="675576"/>
            <a:ext cx="541979" cy="269427"/>
            <a:chOff x="7097501" y="1262471"/>
            <a:chExt cx="354819" cy="222313"/>
          </a:xfrm>
          <a:noFill/>
        </p:grpSpPr>
        <p:sp>
          <p:nvSpPr>
            <p:cNvPr id="10" name="سهم: بشكل رتبة عسكرية 9">
              <a:extLst>
                <a:ext uri="{FF2B5EF4-FFF2-40B4-BE49-F238E27FC236}">
                  <a16:creationId xmlns:a16="http://schemas.microsoft.com/office/drawing/2014/main" id="{91487410-F4B3-CED1-052D-ED505E4C9631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سهم: بشكل رتبة عسكرية 10">
              <a:extLst>
                <a:ext uri="{FF2B5EF4-FFF2-40B4-BE49-F238E27FC236}">
                  <a16:creationId xmlns:a16="http://schemas.microsoft.com/office/drawing/2014/main" id="{D93403E8-9AB7-B801-29EF-796FA0755510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11">
              <a:extLst>
                <a:ext uri="{FF2B5EF4-FFF2-40B4-BE49-F238E27FC236}">
                  <a16:creationId xmlns:a16="http://schemas.microsoft.com/office/drawing/2014/main" id="{8403AFBE-81DC-183E-1922-A16CD1C1D759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1" y="548680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Pyes services screens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1399" y="1486929"/>
            <a:ext cx="774733" cy="23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581399" y="1187160"/>
            <a:ext cx="96011" cy="279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08C88EA4-D203-9077-B93F-4803AE0D5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39"/>
          <a:stretch/>
        </p:blipFill>
        <p:spPr>
          <a:xfrm>
            <a:off x="579280" y="1832123"/>
            <a:ext cx="8002164" cy="4320625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39865C49-3D6D-18EE-0BDA-C1550D00972A}"/>
              </a:ext>
            </a:extLst>
          </p:cNvPr>
          <p:cNvSpPr/>
          <p:nvPr/>
        </p:nvSpPr>
        <p:spPr>
          <a:xfrm>
            <a:off x="2667000" y="2131631"/>
            <a:ext cx="1301765" cy="76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7457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68003" y="588948"/>
            <a:ext cx="8205625" cy="5318721"/>
            <a:chOff x="468003" y="588948"/>
            <a:chExt cx="8205625" cy="5318721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52FB6907-89CD-2FC2-EEA1-B87F9F00B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39"/>
            <a:stretch/>
          </p:blipFill>
          <p:spPr>
            <a:xfrm>
              <a:off x="468003" y="1252727"/>
              <a:ext cx="8002164" cy="432062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060622" y="1443005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051244" y="1233832"/>
              <a:ext cx="192021" cy="162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012531" y="58894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/>
                <a:t>First: Open a Pyes account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13" name="عنصر نائب للمحتوى 12">
              <a:extLst>
                <a:ext uri="{FF2B5EF4-FFF2-40B4-BE49-F238E27FC236}">
                  <a16:creationId xmlns:a16="http://schemas.microsoft.com/office/drawing/2014/main" id="{104BC343-59D9-87AC-7457-510801689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 t="23062" r="13211" b="15275"/>
            <a:stretch/>
          </p:blipFill>
          <p:spPr>
            <a:xfrm>
              <a:off x="852043" y="2012778"/>
              <a:ext cx="6974137" cy="3701133"/>
            </a:xfrm>
            <a:prstGeom prst="rect">
              <a:avLst/>
            </a:prstGeom>
          </p:spPr>
        </p:pic>
        <p:sp>
          <p:nvSpPr>
            <p:cNvPr id="16" name="مستطيل 15">
              <a:extLst>
                <a:ext uri="{FF2B5EF4-FFF2-40B4-BE49-F238E27FC236}">
                  <a16:creationId xmlns:a16="http://schemas.microsoft.com/office/drawing/2014/main" id="{CDDF0998-6895-1108-51D2-CEBD2FEA9D01}"/>
                </a:ext>
              </a:extLst>
            </p:cNvPr>
            <p:cNvSpPr/>
            <p:nvPr/>
          </p:nvSpPr>
          <p:spPr>
            <a:xfrm>
              <a:off x="6781328" y="2438400"/>
              <a:ext cx="1892300" cy="279446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Work data (mobile number - client name - gender - nationality - ID type and number - governorate of residence and directorate - residence address - place and date of birth - email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8">
              <a:extLst>
                <a:ext uri="{FF2B5EF4-FFF2-40B4-BE49-F238E27FC236}">
                  <a16:creationId xmlns:a16="http://schemas.microsoft.com/office/drawing/2014/main" id="{F185E90D-E4AA-7EBD-75FB-4E04F1DD416B}"/>
                </a:ext>
              </a:extLst>
            </p:cNvPr>
            <p:cNvSpPr/>
            <p:nvPr/>
          </p:nvSpPr>
          <p:spPr>
            <a:xfrm>
              <a:off x="2667001" y="5363959"/>
              <a:ext cx="2101448" cy="5437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600" b="1" dirty="0">
                  <a:solidFill>
                    <a:schemeClr val="tx1"/>
                  </a:solidFill>
                </a:rPr>
                <a:t> 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/>
                <a:t>Click on the  save data button</a:t>
              </a:r>
              <a:br>
                <a:rPr lang="en-US" sz="1600" dirty="0"/>
              </a:br>
              <a:endParaRPr lang="ar-YE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978323" y="4989429"/>
              <a:ext cx="0" cy="3745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014556" y="510176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6031980" y="3691307"/>
              <a:ext cx="7540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515049" y="342911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5761009" y="5045598"/>
              <a:ext cx="0" cy="3014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832074" y="5388686"/>
            <a:ext cx="2243435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/>
              <a:t>Avery important note</a:t>
            </a:r>
            <a:endParaRPr lang="ar-S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07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45078" y="550473"/>
            <a:ext cx="8627991" cy="6132388"/>
            <a:chOff x="65476" y="435136"/>
            <a:chExt cx="9078524" cy="6260918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73E7DB5A-E4BC-2864-113F-A1EF7FA24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65476" y="1272764"/>
              <a:ext cx="8730944" cy="4714117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991680" y="1683953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32" name="صورة 31">
              <a:extLst>
                <a:ext uri="{FF2B5EF4-FFF2-40B4-BE49-F238E27FC236}">
                  <a16:creationId xmlns:a16="http://schemas.microsoft.com/office/drawing/2014/main" id="{839D68ED-B1B7-8769-2065-5DAA0CE53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94" t="15229" r="13650" b="21962"/>
            <a:stretch/>
          </p:blipFill>
          <p:spPr>
            <a:xfrm>
              <a:off x="1371600" y="2049238"/>
              <a:ext cx="6359529" cy="3596414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>
              <a:off x="2752318" y="1486735"/>
              <a:ext cx="239362" cy="1972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مربع نص 9">
              <a:extLst>
                <a:ext uri="{FF2B5EF4-FFF2-40B4-BE49-F238E27FC236}">
                  <a16:creationId xmlns:a16="http://schemas.microsoft.com/office/drawing/2014/main" id="{637E5C97-0BCC-BE8E-C69F-5545A51DD3F2}"/>
                </a:ext>
              </a:extLst>
            </p:cNvPr>
            <p:cNvSpPr txBox="1"/>
            <p:nvPr/>
          </p:nvSpPr>
          <p:spPr>
            <a:xfrm>
              <a:off x="6573266" y="3010153"/>
              <a:ext cx="2463987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Enter the account number (mobile number).</a:t>
              </a:r>
              <a:endParaRPr lang="ar-YE" sz="1200" b="1" dirty="0"/>
            </a:p>
          </p:txBody>
        </p:sp>
        <p:sp>
          <p:nvSpPr>
            <p:cNvPr id="6" name="مربع نص 20">
              <a:extLst>
                <a:ext uri="{FF2B5EF4-FFF2-40B4-BE49-F238E27FC236}">
                  <a16:creationId xmlns:a16="http://schemas.microsoft.com/office/drawing/2014/main" id="{06B81992-3C22-B7DE-322F-D72C7EDC1C0A}"/>
                </a:ext>
              </a:extLst>
            </p:cNvPr>
            <p:cNvSpPr txBox="1"/>
            <p:nvPr/>
          </p:nvSpPr>
          <p:spPr>
            <a:xfrm>
              <a:off x="2105195" y="3194819"/>
              <a:ext cx="1620180" cy="4713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Click on (Verify)button</a:t>
              </a:r>
              <a:endParaRPr lang="ar-YE" sz="1200" b="1" dirty="0"/>
            </a:p>
          </p:txBody>
        </p:sp>
        <p:sp>
          <p:nvSpPr>
            <p:cNvPr id="7" name="مربع نص 26">
              <a:extLst>
                <a:ext uri="{FF2B5EF4-FFF2-40B4-BE49-F238E27FC236}">
                  <a16:creationId xmlns:a16="http://schemas.microsoft.com/office/drawing/2014/main" id="{70369B2C-1F29-3A49-94D0-82AEA5FBED27}"/>
                </a:ext>
              </a:extLst>
            </p:cNvPr>
            <p:cNvSpPr txBox="1"/>
            <p:nvPr/>
          </p:nvSpPr>
          <p:spPr>
            <a:xfrm>
              <a:off x="6588239" y="3524615"/>
              <a:ext cx="2555761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The customer's name appears automatically after verification.</a:t>
              </a:r>
              <a:endParaRPr lang="ar-YE" sz="1200" b="1" dirty="0"/>
            </a:p>
          </p:txBody>
        </p:sp>
        <p:sp>
          <p:nvSpPr>
            <p:cNvPr id="8" name="مربع نص 35">
              <a:extLst>
                <a:ext uri="{FF2B5EF4-FFF2-40B4-BE49-F238E27FC236}">
                  <a16:creationId xmlns:a16="http://schemas.microsoft.com/office/drawing/2014/main" id="{862C16D6-DDAD-3384-E831-4E6845FB5FDC}"/>
                </a:ext>
              </a:extLst>
            </p:cNvPr>
            <p:cNvSpPr txBox="1"/>
            <p:nvPr/>
          </p:nvSpPr>
          <p:spPr>
            <a:xfrm>
              <a:off x="6563071" y="4061516"/>
              <a:ext cx="2413370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Enter the amount you want to withdraw.</a:t>
              </a:r>
              <a:endParaRPr lang="ar-YE" sz="1200" b="1" dirty="0"/>
            </a:p>
          </p:txBody>
        </p:sp>
        <p:sp>
          <p:nvSpPr>
            <p:cNvPr id="9" name="مربع نص 41">
              <a:extLst>
                <a:ext uri="{FF2B5EF4-FFF2-40B4-BE49-F238E27FC236}">
                  <a16:creationId xmlns:a16="http://schemas.microsoft.com/office/drawing/2014/main" id="{0F4814A0-6EC0-E6DB-BA5E-4EBC2CCC3A20}"/>
                </a:ext>
              </a:extLst>
            </p:cNvPr>
            <p:cNvSpPr txBox="1"/>
            <p:nvPr/>
          </p:nvSpPr>
          <p:spPr>
            <a:xfrm>
              <a:off x="5913366" y="4857114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Click the Withdraw button</a:t>
              </a:r>
              <a:endParaRPr lang="ar-YE" sz="1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51520" y="4558987"/>
              <a:ext cx="3025806" cy="2137067"/>
              <a:chOff x="251520" y="4558987"/>
              <a:chExt cx="3025806" cy="2137067"/>
            </a:xfrm>
          </p:grpSpPr>
          <p:pic>
            <p:nvPicPr>
              <p:cNvPr id="11" name="صورة 47">
                <a:extLst>
                  <a:ext uri="{FF2B5EF4-FFF2-40B4-BE49-F238E27FC236}">
                    <a16:creationId xmlns:a16="http://schemas.microsoft.com/office/drawing/2014/main" id="{2E4FC3C8-FD72-E632-E696-FA5EC23287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065" t="40519" r="34837" b="39567"/>
              <a:stretch/>
            </p:blipFill>
            <p:spPr>
              <a:xfrm>
                <a:off x="251520" y="4558987"/>
                <a:ext cx="2331616" cy="87325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grpSp>
            <p:nvGrpSpPr>
              <p:cNvPr id="12" name="مجموعة 48">
                <a:extLst>
                  <a:ext uri="{FF2B5EF4-FFF2-40B4-BE49-F238E27FC236}">
                    <a16:creationId xmlns:a16="http://schemas.microsoft.com/office/drawing/2014/main" id="{DA780A9D-3934-858D-7C7A-EE41EA60D8B5}"/>
                  </a:ext>
                </a:extLst>
              </p:cNvPr>
              <p:cNvGrpSpPr/>
              <p:nvPr/>
            </p:nvGrpSpPr>
            <p:grpSpPr>
              <a:xfrm>
                <a:off x="1516834" y="5423389"/>
                <a:ext cx="1760492" cy="1272665"/>
                <a:chOff x="5670694" y="2165419"/>
                <a:chExt cx="3111093" cy="1990292"/>
              </a:xfrm>
            </p:grpSpPr>
            <p:grpSp>
              <p:nvGrpSpPr>
                <p:cNvPr id="13" name="مجموعة 49">
                  <a:extLst>
                    <a:ext uri="{FF2B5EF4-FFF2-40B4-BE49-F238E27FC236}">
                      <a16:creationId xmlns:a16="http://schemas.microsoft.com/office/drawing/2014/main" id="{5AF317CD-EE3B-4476-8CDA-35CE676DD630}"/>
                    </a:ext>
                  </a:extLst>
                </p:cNvPr>
                <p:cNvGrpSpPr/>
                <p:nvPr/>
              </p:nvGrpSpPr>
              <p:grpSpPr>
                <a:xfrm>
                  <a:off x="5670694" y="2165419"/>
                  <a:ext cx="3111093" cy="1990292"/>
                  <a:chOff x="5490152" y="256336"/>
                  <a:chExt cx="3111093" cy="1990292"/>
                </a:xfrm>
              </p:grpSpPr>
              <p:sp>
                <p:nvSpPr>
                  <p:cNvPr id="15" name="مربع نص 51">
                    <a:extLst>
                      <a:ext uri="{FF2B5EF4-FFF2-40B4-BE49-F238E27FC236}">
                        <a16:creationId xmlns:a16="http://schemas.microsoft.com/office/drawing/2014/main" id="{5ECB2724-3A1B-E2A1-F276-97051147B5F9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152" y="624964"/>
                    <a:ext cx="3055774" cy="162166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sz="1200" b="1" dirty="0"/>
                      <a:t>After pressing the withdraw button, this message appears. Click the (Yes) button to withdraw</a:t>
                    </a:r>
                    <a:endParaRPr lang="ar-YE" sz="1200" b="1" dirty="0"/>
                  </a:p>
                </p:txBody>
              </p:sp>
              <p:sp>
                <p:nvSpPr>
                  <p:cNvPr id="16" name="شكل بيضاوي 52">
                    <a:extLst>
                      <a:ext uri="{FF2B5EF4-FFF2-40B4-BE49-F238E27FC236}">
                        <a16:creationId xmlns:a16="http://schemas.microsoft.com/office/drawing/2014/main" id="{929A6982-C4FA-D99C-0246-F9842D23D7B8}"/>
                      </a:ext>
                    </a:extLst>
                  </p:cNvPr>
                  <p:cNvSpPr/>
                  <p:nvPr/>
                </p:nvSpPr>
                <p:spPr>
                  <a:xfrm>
                    <a:off x="7961454" y="256336"/>
                    <a:ext cx="639791" cy="34759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6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4" name="رابط كسهم مستقيم 50">
                  <a:extLst>
                    <a:ext uri="{FF2B5EF4-FFF2-40B4-BE49-F238E27FC236}">
                      <a16:creationId xmlns:a16="http://schemas.microsoft.com/office/drawing/2014/main" id="{24C22F59-2C90-D7B0-7A9A-17E024C4A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83887" y="2179266"/>
                  <a:ext cx="342299" cy="33375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559505" y="4278499"/>
              <a:ext cx="360040" cy="192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4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93467" y="3676356"/>
              <a:ext cx="367387" cy="2505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3983935" y="3125611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16400" y="2777662"/>
              <a:ext cx="360040" cy="2248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7957553" y="4940432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5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300" y="3572279"/>
              <a:ext cx="530288" cy="3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080039" y="3801607"/>
              <a:ext cx="483032" cy="4907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3366" y="4506858"/>
              <a:ext cx="461271" cy="34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6008" y="3361096"/>
              <a:ext cx="397258" cy="22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725375" y="3430490"/>
              <a:ext cx="705573" cy="413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05195" y="435136"/>
              <a:ext cx="4942833" cy="40849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Fifth: Withdrawal from Pyes account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53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75556" y="64066"/>
            <a:ext cx="7800114" cy="6144323"/>
            <a:chOff x="575556" y="64066"/>
            <a:chExt cx="7800114" cy="6144323"/>
          </a:xfrm>
        </p:grpSpPr>
        <p:grpSp>
          <p:nvGrpSpPr>
            <p:cNvPr id="17" name="مجموعة 16">
              <a:extLst>
                <a:ext uri="{FF2B5EF4-FFF2-40B4-BE49-F238E27FC236}">
                  <a16:creationId xmlns:a16="http://schemas.microsoft.com/office/drawing/2014/main" id="{42E9116A-CA6A-D2EC-64A9-DEA99DE4B8FC}"/>
                </a:ext>
              </a:extLst>
            </p:cNvPr>
            <p:cNvGrpSpPr/>
            <p:nvPr/>
          </p:nvGrpSpPr>
          <p:grpSpPr>
            <a:xfrm>
              <a:off x="575557" y="4504713"/>
              <a:ext cx="7585039" cy="1703676"/>
              <a:chOff x="575556" y="4700015"/>
              <a:chExt cx="8172908" cy="1778605"/>
            </a:xfrm>
          </p:grpSpPr>
          <p:pic>
            <p:nvPicPr>
              <p:cNvPr id="4" name="صورة 3">
                <a:extLst>
                  <a:ext uri="{FF2B5EF4-FFF2-40B4-BE49-F238E27FC236}">
                    <a16:creationId xmlns:a16="http://schemas.microsoft.com/office/drawing/2014/main" id="{49A06F01-99C3-2DC5-1DAD-1CEC9F6F57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430" t="35105" r="23199" b="35204"/>
              <a:stretch/>
            </p:blipFill>
            <p:spPr>
              <a:xfrm>
                <a:off x="575556" y="4700015"/>
                <a:ext cx="4968552" cy="1554862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grpSp>
            <p:nvGrpSpPr>
              <p:cNvPr id="20" name="مجموعة 19">
                <a:extLst>
                  <a:ext uri="{FF2B5EF4-FFF2-40B4-BE49-F238E27FC236}">
                    <a16:creationId xmlns:a16="http://schemas.microsoft.com/office/drawing/2014/main" id="{A4A14FC9-F8C6-8887-D850-689E4C6F4845}"/>
                  </a:ext>
                </a:extLst>
              </p:cNvPr>
              <p:cNvGrpSpPr/>
              <p:nvPr/>
            </p:nvGrpSpPr>
            <p:grpSpPr>
              <a:xfrm>
                <a:off x="4067946" y="4700015"/>
                <a:ext cx="4680518" cy="1778605"/>
                <a:chOff x="4834855" y="2243801"/>
                <a:chExt cx="4520376" cy="1778605"/>
              </a:xfrm>
            </p:grpSpPr>
            <p:grpSp>
              <p:nvGrpSpPr>
                <p:cNvPr id="21" name="مجموعة 20">
                  <a:extLst>
                    <a:ext uri="{FF2B5EF4-FFF2-40B4-BE49-F238E27FC236}">
                      <a16:creationId xmlns:a16="http://schemas.microsoft.com/office/drawing/2014/main" id="{3CC8C57F-DD70-B0C8-11DB-FAF97C02AEF5}"/>
                    </a:ext>
                  </a:extLst>
                </p:cNvPr>
                <p:cNvGrpSpPr/>
                <p:nvPr/>
              </p:nvGrpSpPr>
              <p:grpSpPr>
                <a:xfrm>
                  <a:off x="6903796" y="2243801"/>
                  <a:ext cx="2451435" cy="1778605"/>
                  <a:chOff x="6723254" y="334718"/>
                  <a:chExt cx="2451435" cy="1778605"/>
                </a:xfrm>
              </p:grpSpPr>
              <p:sp>
                <p:nvSpPr>
                  <p:cNvPr id="23" name="مربع نص 22">
                    <a:extLst>
                      <a:ext uri="{FF2B5EF4-FFF2-40B4-BE49-F238E27FC236}">
                        <a16:creationId xmlns:a16="http://schemas.microsoft.com/office/drawing/2014/main" id="{982DB1A5-BB09-273C-DCFF-B45A16BFDD76}"/>
                      </a:ext>
                    </a:extLst>
                  </p:cNvPr>
                  <p:cNvSpPr txBox="1"/>
                  <p:nvPr/>
                </p:nvSpPr>
                <p:spPr>
                  <a:xfrm>
                    <a:off x="6723254" y="474628"/>
                    <a:ext cx="2451435" cy="1638695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sz="1600" b="1" dirty="0"/>
                      <a:t>This message indicates that the withdrawal process has been completed successfully and the (OK) button has been clicked.</a:t>
                    </a:r>
                    <a:endParaRPr lang="ar-YE" sz="1600" b="1" dirty="0"/>
                  </a:p>
                </p:txBody>
              </p:sp>
              <p:sp>
                <p:nvSpPr>
                  <p:cNvPr id="24" name="شكل بيضاوي 23">
                    <a:extLst>
                      <a:ext uri="{FF2B5EF4-FFF2-40B4-BE49-F238E27FC236}">
                        <a16:creationId xmlns:a16="http://schemas.microsoft.com/office/drawing/2014/main" id="{452792A6-D081-9EE6-618E-0445E516B3FC}"/>
                      </a:ext>
                    </a:extLst>
                  </p:cNvPr>
                  <p:cNvSpPr/>
                  <p:nvPr/>
                </p:nvSpPr>
                <p:spPr>
                  <a:xfrm>
                    <a:off x="8814649" y="334718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9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2" name="رابط كسهم مستقيم 21">
                  <a:extLst>
                    <a:ext uri="{FF2B5EF4-FFF2-40B4-BE49-F238E27FC236}">
                      <a16:creationId xmlns:a16="http://schemas.microsoft.com/office/drawing/2014/main" id="{4732390E-4919-F1FF-78EB-F76A11F9E931}"/>
                    </a:ext>
                  </a:extLst>
                </p:cNvPr>
                <p:cNvCxnSpPr>
                  <a:cxnSpLocks/>
                  <a:stCxn id="23" idx="1"/>
                </p:cNvCxnSpPr>
                <p:nvPr/>
              </p:nvCxnSpPr>
              <p:spPr>
                <a:xfrm flipH="1">
                  <a:off x="4834855" y="3203059"/>
                  <a:ext cx="2068941" cy="5781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مجموعة 9">
              <a:extLst>
                <a:ext uri="{FF2B5EF4-FFF2-40B4-BE49-F238E27FC236}">
                  <a16:creationId xmlns:a16="http://schemas.microsoft.com/office/drawing/2014/main" id="{38FB068F-CA1A-F6CC-3E18-278D25EEC1DF}"/>
                </a:ext>
              </a:extLst>
            </p:cNvPr>
            <p:cNvGrpSpPr/>
            <p:nvPr/>
          </p:nvGrpSpPr>
          <p:grpSpPr>
            <a:xfrm>
              <a:off x="575556" y="64066"/>
              <a:ext cx="6616025" cy="2531713"/>
              <a:chOff x="323528" y="188640"/>
              <a:chExt cx="7128792" cy="2643060"/>
            </a:xfrm>
          </p:grpSpPr>
          <p:grpSp>
            <p:nvGrpSpPr>
              <p:cNvPr id="28" name="مجموعة 27">
                <a:extLst>
                  <a:ext uri="{FF2B5EF4-FFF2-40B4-BE49-F238E27FC236}">
                    <a16:creationId xmlns:a16="http://schemas.microsoft.com/office/drawing/2014/main" id="{ABE5FF7C-0000-FC69-B67D-5F417367D2B4}"/>
                  </a:ext>
                </a:extLst>
              </p:cNvPr>
              <p:cNvGrpSpPr/>
              <p:nvPr/>
            </p:nvGrpSpPr>
            <p:grpSpPr>
              <a:xfrm>
                <a:off x="3059832" y="188640"/>
                <a:ext cx="4392488" cy="2643060"/>
                <a:chOff x="3059832" y="188640"/>
                <a:chExt cx="4392488" cy="2643060"/>
              </a:xfrm>
            </p:grpSpPr>
            <p:pic>
              <p:nvPicPr>
                <p:cNvPr id="2" name="صورة 1">
                  <a:extLst>
                    <a:ext uri="{FF2B5EF4-FFF2-40B4-BE49-F238E27FC236}">
                      <a16:creationId xmlns:a16="http://schemas.microsoft.com/office/drawing/2014/main" id="{1A2AB08B-A856-C582-93EB-71DAC72C27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244" t="29882" r="23408" b="36173"/>
                <a:stretch/>
              </p:blipFill>
              <p:spPr>
                <a:xfrm>
                  <a:off x="3059832" y="188640"/>
                  <a:ext cx="4392488" cy="2088232"/>
                </a:xfrm>
                <a:prstGeom prst="rect">
                  <a:avLst/>
                </a:prstGeom>
                <a:ln>
                  <a:solidFill>
                    <a:srgbClr val="54002A"/>
                  </a:solidFill>
                </a:ln>
              </p:spPr>
            </p:pic>
            <p:sp>
              <p:nvSpPr>
                <p:cNvPr id="26" name="سهم: منحني لأعلى 25">
                  <a:extLst>
                    <a:ext uri="{FF2B5EF4-FFF2-40B4-BE49-F238E27FC236}">
                      <a16:creationId xmlns:a16="http://schemas.microsoft.com/office/drawing/2014/main" id="{418AAB9F-D655-95B2-70BB-B51276F9C41C}"/>
                    </a:ext>
                  </a:extLst>
                </p:cNvPr>
                <p:cNvSpPr/>
                <p:nvPr/>
              </p:nvSpPr>
              <p:spPr>
                <a:xfrm rot="5400000" flipV="1">
                  <a:off x="6674786" y="2283342"/>
                  <a:ext cx="533591" cy="563126"/>
                </a:xfrm>
                <a:prstGeom prst="bentUpArrow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" name="مجموعة 24">
                <a:extLst>
                  <a:ext uri="{FF2B5EF4-FFF2-40B4-BE49-F238E27FC236}">
                    <a16:creationId xmlns:a16="http://schemas.microsoft.com/office/drawing/2014/main" id="{0F978137-0C6B-D26F-54D5-E3973CDCFA63}"/>
                  </a:ext>
                </a:extLst>
              </p:cNvPr>
              <p:cNvGrpSpPr/>
              <p:nvPr/>
            </p:nvGrpSpPr>
            <p:grpSpPr>
              <a:xfrm>
                <a:off x="323528" y="695322"/>
                <a:ext cx="4824536" cy="2073032"/>
                <a:chOff x="6027143" y="2271465"/>
                <a:chExt cx="4824536" cy="2073032"/>
              </a:xfrm>
            </p:grpSpPr>
            <p:grpSp>
              <p:nvGrpSpPr>
                <p:cNvPr id="30" name="مجموعة 29">
                  <a:extLst>
                    <a:ext uri="{FF2B5EF4-FFF2-40B4-BE49-F238E27FC236}">
                      <a16:creationId xmlns:a16="http://schemas.microsoft.com/office/drawing/2014/main" id="{68A96660-7AD1-22F7-542D-C33F11199A63}"/>
                    </a:ext>
                  </a:extLst>
                </p:cNvPr>
                <p:cNvGrpSpPr/>
                <p:nvPr/>
              </p:nvGrpSpPr>
              <p:grpSpPr>
                <a:xfrm>
                  <a:off x="6027143" y="2271465"/>
                  <a:ext cx="3235796" cy="2073032"/>
                  <a:chOff x="5846601" y="362382"/>
                  <a:chExt cx="3235796" cy="2073032"/>
                </a:xfrm>
              </p:grpSpPr>
              <p:sp>
                <p:nvSpPr>
                  <p:cNvPr id="32" name="مربع نص 31">
                    <a:extLst>
                      <a:ext uri="{FF2B5EF4-FFF2-40B4-BE49-F238E27FC236}">
                        <a16:creationId xmlns:a16="http://schemas.microsoft.com/office/drawing/2014/main" id="{606D727E-E3F1-C7DF-5CFC-DCA74256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6" cy="18314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pressing the Yes button, this message appears. The (OK) button is pressed and the code is sent to the customer’s mobile phone</a:t>
                    </a:r>
                    <a:endParaRPr lang="ar-YE" b="1" dirty="0"/>
                  </a:p>
                </p:txBody>
              </p:sp>
              <p:sp>
                <p:nvSpPr>
                  <p:cNvPr id="33" name="شكل بيضاوي 32">
                    <a:extLst>
                      <a:ext uri="{FF2B5EF4-FFF2-40B4-BE49-F238E27FC236}">
                        <a16:creationId xmlns:a16="http://schemas.microsoft.com/office/drawing/2014/main" id="{7215F2F1-1003-B9DE-2DC3-F647B3990FE4}"/>
                      </a:ext>
                    </a:extLst>
                  </p:cNvPr>
                  <p:cNvSpPr/>
                  <p:nvPr/>
                </p:nvSpPr>
                <p:spPr>
                  <a:xfrm>
                    <a:off x="8722357" y="362382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7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" name="رابط كسهم مستقيم 30">
                  <a:extLst>
                    <a:ext uri="{FF2B5EF4-FFF2-40B4-BE49-F238E27FC236}">
                      <a16:creationId xmlns:a16="http://schemas.microsoft.com/office/drawing/2014/main" id="{8AF78718-E320-EF39-9085-D3B3B4B60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2919" y="3308528"/>
                  <a:ext cx="176876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/>
            <p:cNvGrpSpPr/>
            <p:nvPr/>
          </p:nvGrpSpPr>
          <p:grpSpPr>
            <a:xfrm>
              <a:off x="1678227" y="2321601"/>
              <a:ext cx="6697443" cy="2427750"/>
              <a:chOff x="1678227" y="2321601"/>
              <a:chExt cx="6697443" cy="2427750"/>
            </a:xfrm>
          </p:grpSpPr>
          <p:grpSp>
            <p:nvGrpSpPr>
              <p:cNvPr id="13" name="مجموعة 12">
                <a:extLst>
                  <a:ext uri="{FF2B5EF4-FFF2-40B4-BE49-F238E27FC236}">
                    <a16:creationId xmlns:a16="http://schemas.microsoft.com/office/drawing/2014/main" id="{136572A4-F8BF-0C1A-FBD2-C4F05AF3DD99}"/>
                  </a:ext>
                </a:extLst>
              </p:cNvPr>
              <p:cNvGrpSpPr/>
              <p:nvPr/>
            </p:nvGrpSpPr>
            <p:grpSpPr>
              <a:xfrm>
                <a:off x="6423052" y="2547394"/>
                <a:ext cx="1952618" cy="1722756"/>
                <a:chOff x="7070736" y="334718"/>
                <a:chExt cx="2103953" cy="1798524"/>
              </a:xfrm>
            </p:grpSpPr>
            <p:sp>
              <p:nvSpPr>
                <p:cNvPr id="15" name="مربع نص 14">
                  <a:extLst>
                    <a:ext uri="{FF2B5EF4-FFF2-40B4-BE49-F238E27FC236}">
                      <a16:creationId xmlns:a16="http://schemas.microsoft.com/office/drawing/2014/main" id="{1C6B6F6B-C813-D296-D011-F89D3F0ACA9D}"/>
                    </a:ext>
                  </a:extLst>
                </p:cNvPr>
                <p:cNvSpPr txBox="1"/>
                <p:nvPr/>
              </p:nvSpPr>
              <p:spPr>
                <a:xfrm>
                  <a:off x="7070736" y="462415"/>
                  <a:ext cx="2103952" cy="167082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1" dirty="0"/>
                    <a:t>The customer will be asked for the confirmation code that was sent to his mobile phone and write it in this box, then press the (Yes) button.</a:t>
                  </a:r>
                  <a:endParaRPr lang="ar-YE" sz="1400" b="1" dirty="0"/>
                </a:p>
              </p:txBody>
            </p:sp>
            <p:sp>
              <p:nvSpPr>
                <p:cNvPr id="16" name="شكل بيضاوي 15">
                  <a:extLst>
                    <a:ext uri="{FF2B5EF4-FFF2-40B4-BE49-F238E27FC236}">
                      <a16:creationId xmlns:a16="http://schemas.microsoft.com/office/drawing/2014/main" id="{09708BB6-D4C5-0727-D1D5-A24F772696B5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مجموعة 28">
                <a:extLst>
                  <a:ext uri="{FF2B5EF4-FFF2-40B4-BE49-F238E27FC236}">
                    <a16:creationId xmlns:a16="http://schemas.microsoft.com/office/drawing/2014/main" id="{CFE0629B-F958-D7C7-EBB2-1F68B113D0D0}"/>
                  </a:ext>
                </a:extLst>
              </p:cNvPr>
              <p:cNvGrpSpPr/>
              <p:nvPr/>
            </p:nvGrpSpPr>
            <p:grpSpPr>
              <a:xfrm>
                <a:off x="1678227" y="2321601"/>
                <a:ext cx="4517221" cy="2427750"/>
                <a:chOff x="1763688" y="2420888"/>
                <a:chExt cx="4867323" cy="2534524"/>
              </a:xfrm>
            </p:grpSpPr>
            <p:pic>
              <p:nvPicPr>
                <p:cNvPr id="3" name="صورة 2">
                  <a:extLst>
                    <a:ext uri="{FF2B5EF4-FFF2-40B4-BE49-F238E27FC236}">
                      <a16:creationId xmlns:a16="http://schemas.microsoft.com/office/drawing/2014/main" id="{D33AD170-D41B-31CD-F697-341110863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3403" t="30261" r="22664" b="35697"/>
                <a:stretch/>
              </p:blipFill>
              <p:spPr>
                <a:xfrm>
                  <a:off x="1763688" y="2420888"/>
                  <a:ext cx="4867323" cy="1728193"/>
                </a:xfrm>
                <a:prstGeom prst="rect">
                  <a:avLst/>
                </a:prstGeom>
                <a:ln>
                  <a:solidFill>
                    <a:srgbClr val="54002A"/>
                  </a:solidFill>
                </a:ln>
              </p:spPr>
            </p:pic>
            <p:sp>
              <p:nvSpPr>
                <p:cNvPr id="27" name="سهم: منحني لأعلى 26">
                  <a:extLst>
                    <a:ext uri="{FF2B5EF4-FFF2-40B4-BE49-F238E27FC236}">
                      <a16:creationId xmlns:a16="http://schemas.microsoft.com/office/drawing/2014/main" id="{2529D2DD-CC14-8AAA-584D-6B3C5CC7AF87}"/>
                    </a:ext>
                  </a:extLst>
                </p:cNvPr>
                <p:cNvSpPr/>
                <p:nvPr/>
              </p:nvSpPr>
              <p:spPr>
                <a:xfrm rot="5400000" flipV="1">
                  <a:off x="5500965" y="4296921"/>
                  <a:ext cx="753856" cy="563126"/>
                </a:xfrm>
                <a:prstGeom prst="bentUpArrow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34" name="رابط كسهم مستقيم 13">
                <a:extLst>
                  <a:ext uri="{FF2B5EF4-FFF2-40B4-BE49-F238E27FC236}">
                    <a16:creationId xmlns:a16="http://schemas.microsoft.com/office/drawing/2014/main" id="{CE80B3FC-2562-532C-20C2-25DD87A6251B}"/>
                  </a:ext>
                </a:extLst>
              </p:cNvPr>
              <p:cNvCxnSpPr>
                <a:cxnSpLocks/>
                <a:stCxn id="15" idx="1"/>
              </p:cNvCxnSpPr>
              <p:nvPr/>
            </p:nvCxnSpPr>
            <p:spPr>
              <a:xfrm flipH="1">
                <a:off x="5230670" y="3469931"/>
                <a:ext cx="119238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6638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86199" y="685800"/>
            <a:ext cx="8524401" cy="5498406"/>
            <a:chOff x="86199" y="548680"/>
            <a:chExt cx="8759628" cy="5636434"/>
          </a:xfrm>
        </p:grpSpPr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id="{87D61D2B-74F5-197E-FA0B-8BD42FB91076}"/>
                </a:ext>
              </a:extLst>
            </p:cNvPr>
            <p:cNvGrpSpPr/>
            <p:nvPr/>
          </p:nvGrpSpPr>
          <p:grpSpPr>
            <a:xfrm>
              <a:off x="323528" y="548680"/>
              <a:ext cx="7200800" cy="2742629"/>
              <a:chOff x="323528" y="548680"/>
              <a:chExt cx="7200800" cy="2742629"/>
            </a:xfrm>
          </p:grpSpPr>
          <p:pic>
            <p:nvPicPr>
              <p:cNvPr id="3" name="صورة 2">
                <a:extLst>
                  <a:ext uri="{FF2B5EF4-FFF2-40B4-BE49-F238E27FC236}">
                    <a16:creationId xmlns:a16="http://schemas.microsoft.com/office/drawing/2014/main" id="{417ED5E7-377F-4A77-953F-1AB109B44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226" t="30400" r="23226" b="37400"/>
              <a:stretch/>
            </p:blipFill>
            <p:spPr>
              <a:xfrm>
                <a:off x="2627784" y="548680"/>
                <a:ext cx="4896544" cy="1656184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grpSp>
            <p:nvGrpSpPr>
              <p:cNvPr id="4" name="مجموعة 3">
                <a:extLst>
                  <a:ext uri="{FF2B5EF4-FFF2-40B4-BE49-F238E27FC236}">
                    <a16:creationId xmlns:a16="http://schemas.microsoft.com/office/drawing/2014/main" id="{40D0A138-C68F-F7E2-45DA-109D6D0985A4}"/>
                  </a:ext>
                </a:extLst>
              </p:cNvPr>
              <p:cNvGrpSpPr/>
              <p:nvPr/>
            </p:nvGrpSpPr>
            <p:grpSpPr>
              <a:xfrm>
                <a:off x="323528" y="1628800"/>
                <a:ext cx="4248472" cy="1662509"/>
                <a:chOff x="2230394" y="2823583"/>
                <a:chExt cx="4248472" cy="1662509"/>
              </a:xfrm>
            </p:grpSpPr>
            <p:grpSp>
              <p:nvGrpSpPr>
                <p:cNvPr id="5" name="مجموعة 4">
                  <a:extLst>
                    <a:ext uri="{FF2B5EF4-FFF2-40B4-BE49-F238E27FC236}">
                      <a16:creationId xmlns:a16="http://schemas.microsoft.com/office/drawing/2014/main" id="{9B09696D-63FE-6D36-C53F-AC60B27C92D5}"/>
                    </a:ext>
                  </a:extLst>
                </p:cNvPr>
                <p:cNvGrpSpPr/>
                <p:nvPr/>
              </p:nvGrpSpPr>
              <p:grpSpPr>
                <a:xfrm>
                  <a:off x="2230394" y="2823583"/>
                  <a:ext cx="3343808" cy="1662509"/>
                  <a:chOff x="2049852" y="914500"/>
                  <a:chExt cx="3343808" cy="1662509"/>
                </a:xfrm>
              </p:grpSpPr>
              <p:sp>
                <p:nvSpPr>
                  <p:cNvPr id="7" name="مربع نص 6">
                    <a:extLst>
                      <a:ext uri="{FF2B5EF4-FFF2-40B4-BE49-F238E27FC236}">
                        <a16:creationId xmlns:a16="http://schemas.microsoft.com/office/drawing/2014/main" id="{B2F8BEE7-7E76-68E6-BF20-1EAB8CE4516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9852" y="1346548"/>
                    <a:ext cx="3343808" cy="123046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pressing the OK button, this message will appear. To print the bond, click the (OK) button.</a:t>
                    </a:r>
                    <a:endParaRPr lang="ar-YE" b="1" dirty="0"/>
                  </a:p>
                </p:txBody>
              </p:sp>
              <p:sp>
                <p:nvSpPr>
                  <p:cNvPr id="8" name="شكل بيضاوي 7">
                    <a:extLst>
                      <a:ext uri="{FF2B5EF4-FFF2-40B4-BE49-F238E27FC236}">
                        <a16:creationId xmlns:a16="http://schemas.microsoft.com/office/drawing/2014/main" id="{C96AC140-909D-7C58-6DEA-C34C7B6562AF}"/>
                      </a:ext>
                    </a:extLst>
                  </p:cNvPr>
                  <p:cNvSpPr/>
                  <p:nvPr/>
                </p:nvSpPr>
                <p:spPr>
                  <a:xfrm>
                    <a:off x="4642140" y="914500"/>
                    <a:ext cx="751520" cy="36004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10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6" name="رابط كسهم مستقيم 5">
                  <a:extLst>
                    <a:ext uri="{FF2B5EF4-FFF2-40B4-BE49-F238E27FC236}">
                      <a16:creationId xmlns:a16="http://schemas.microsoft.com/office/drawing/2014/main" id="{2BDE5E92-46FA-30F7-06B2-A86E11F9C2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02194" y="3127933"/>
                  <a:ext cx="876672" cy="27433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سهم: لأسفل 11">
                <a:extLst>
                  <a:ext uri="{FF2B5EF4-FFF2-40B4-BE49-F238E27FC236}">
                    <a16:creationId xmlns:a16="http://schemas.microsoft.com/office/drawing/2014/main" id="{51A74863-1968-49DF-D5BE-E6F7C217C777}"/>
                  </a:ext>
                </a:extLst>
              </p:cNvPr>
              <p:cNvSpPr/>
              <p:nvPr/>
            </p:nvSpPr>
            <p:spPr>
              <a:xfrm>
                <a:off x="5364088" y="2276872"/>
                <a:ext cx="360040" cy="503118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id="{8CB9E07B-0F19-C739-938A-29F8B424CBC6}"/>
                </a:ext>
              </a:extLst>
            </p:cNvPr>
            <p:cNvGrpSpPr/>
            <p:nvPr/>
          </p:nvGrpSpPr>
          <p:grpSpPr>
            <a:xfrm>
              <a:off x="86199" y="2944558"/>
              <a:ext cx="8759628" cy="3240556"/>
              <a:chOff x="86198" y="2944557"/>
              <a:chExt cx="8759628" cy="3240556"/>
            </a:xfrm>
          </p:grpSpPr>
          <p:pic>
            <p:nvPicPr>
              <p:cNvPr id="11" name="صورة 10">
                <a:extLst>
                  <a:ext uri="{FF2B5EF4-FFF2-40B4-BE49-F238E27FC236}">
                    <a16:creationId xmlns:a16="http://schemas.microsoft.com/office/drawing/2014/main" id="{6443D060-C0DA-F2BF-10D3-0A7452955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026" t="16445" r="25512" b="35825"/>
              <a:stretch/>
            </p:blipFill>
            <p:spPr>
              <a:xfrm>
                <a:off x="2432069" y="3284983"/>
                <a:ext cx="4425930" cy="2309046"/>
              </a:xfrm>
              <a:prstGeom prst="rect">
                <a:avLst/>
              </a:prstGeom>
            </p:spPr>
          </p:pic>
          <p:grpSp>
            <p:nvGrpSpPr>
              <p:cNvPr id="13" name="مجموعة 12">
                <a:extLst>
                  <a:ext uri="{FF2B5EF4-FFF2-40B4-BE49-F238E27FC236}">
                    <a16:creationId xmlns:a16="http://schemas.microsoft.com/office/drawing/2014/main" id="{2052D841-2247-C8EA-5742-EBCB86477830}"/>
                  </a:ext>
                </a:extLst>
              </p:cNvPr>
              <p:cNvGrpSpPr/>
              <p:nvPr/>
            </p:nvGrpSpPr>
            <p:grpSpPr>
              <a:xfrm>
                <a:off x="4932043" y="2944557"/>
                <a:ext cx="3913783" cy="1948726"/>
                <a:chOff x="1660420" y="2254556"/>
                <a:chExt cx="3913783" cy="1948726"/>
              </a:xfrm>
            </p:grpSpPr>
            <p:grpSp>
              <p:nvGrpSpPr>
                <p:cNvPr id="14" name="مجموعة 13">
                  <a:extLst>
                    <a:ext uri="{FF2B5EF4-FFF2-40B4-BE49-F238E27FC236}">
                      <a16:creationId xmlns:a16="http://schemas.microsoft.com/office/drawing/2014/main" id="{DE690FEB-AAA0-8987-91D8-15E31F1B7349}"/>
                    </a:ext>
                  </a:extLst>
                </p:cNvPr>
                <p:cNvGrpSpPr/>
                <p:nvPr/>
              </p:nvGrpSpPr>
              <p:grpSpPr>
                <a:xfrm>
                  <a:off x="4252706" y="2254556"/>
                  <a:ext cx="1321497" cy="1948726"/>
                  <a:chOff x="4072164" y="345473"/>
                  <a:chExt cx="1321497" cy="1948726"/>
                </a:xfrm>
              </p:grpSpPr>
              <p:sp>
                <p:nvSpPr>
                  <p:cNvPr id="16" name="مربع نص 15">
                    <a:extLst>
                      <a:ext uri="{FF2B5EF4-FFF2-40B4-BE49-F238E27FC236}">
                        <a16:creationId xmlns:a16="http://schemas.microsoft.com/office/drawing/2014/main" id="{0C4FB4AC-F423-2B8A-5045-D15E1E46F474}"/>
                      </a:ext>
                    </a:extLst>
                  </p:cNvPr>
                  <p:cNvSpPr txBox="1"/>
                  <p:nvPr/>
                </p:nvSpPr>
                <p:spPr>
                  <a:xfrm>
                    <a:off x="4072164" y="816871"/>
                    <a:ext cx="1321497" cy="14773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The bond is printed by clicking on the printer icon</a:t>
                    </a:r>
                    <a:endParaRPr lang="ar-YE" b="1" dirty="0"/>
                  </a:p>
                </p:txBody>
              </p:sp>
              <p:sp>
                <p:nvSpPr>
                  <p:cNvPr id="17" name="شكل بيضاوي 16">
                    <a:extLst>
                      <a:ext uri="{FF2B5EF4-FFF2-40B4-BE49-F238E27FC236}">
                        <a16:creationId xmlns:a16="http://schemas.microsoft.com/office/drawing/2014/main" id="{E8B5588A-546F-1EF4-F437-7D4675F78C4A}"/>
                      </a:ext>
                    </a:extLst>
                  </p:cNvPr>
                  <p:cNvSpPr/>
                  <p:nvPr/>
                </p:nvSpPr>
                <p:spPr>
                  <a:xfrm>
                    <a:off x="4576218" y="345473"/>
                    <a:ext cx="817443" cy="51663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11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5" name="رابط كسهم مستقيم 14">
                  <a:extLst>
                    <a:ext uri="{FF2B5EF4-FFF2-40B4-BE49-F238E27FC236}">
                      <a16:creationId xmlns:a16="http://schemas.microsoft.com/office/drawing/2014/main" id="{8DD41621-3900-25C1-B6ED-80143EBC6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0420" y="2840133"/>
                  <a:ext cx="2592284" cy="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مجموعة 19">
                <a:extLst>
                  <a:ext uri="{FF2B5EF4-FFF2-40B4-BE49-F238E27FC236}">
                    <a16:creationId xmlns:a16="http://schemas.microsoft.com/office/drawing/2014/main" id="{D0D79590-13AC-019D-2054-4F6C3E653FDB}"/>
                  </a:ext>
                </a:extLst>
              </p:cNvPr>
              <p:cNvGrpSpPr/>
              <p:nvPr/>
            </p:nvGrpSpPr>
            <p:grpSpPr>
              <a:xfrm>
                <a:off x="86198" y="4104655"/>
                <a:ext cx="2829618" cy="2080458"/>
                <a:chOff x="2355014" y="2689588"/>
                <a:chExt cx="2829618" cy="2080458"/>
              </a:xfrm>
            </p:grpSpPr>
            <p:grpSp>
              <p:nvGrpSpPr>
                <p:cNvPr id="21" name="مجموعة 20">
                  <a:extLst>
                    <a:ext uri="{FF2B5EF4-FFF2-40B4-BE49-F238E27FC236}">
                      <a16:creationId xmlns:a16="http://schemas.microsoft.com/office/drawing/2014/main" id="{55B50BBF-6A62-5E80-042F-683C3475DF5B}"/>
                    </a:ext>
                  </a:extLst>
                </p:cNvPr>
                <p:cNvGrpSpPr/>
                <p:nvPr/>
              </p:nvGrpSpPr>
              <p:grpSpPr>
                <a:xfrm>
                  <a:off x="2355014" y="2689588"/>
                  <a:ext cx="1985831" cy="2080458"/>
                  <a:chOff x="2174472" y="780505"/>
                  <a:chExt cx="1985831" cy="2080458"/>
                </a:xfrm>
              </p:grpSpPr>
              <p:sp>
                <p:nvSpPr>
                  <p:cNvPr id="23" name="مربع نص 22">
                    <a:extLst>
                      <a:ext uri="{FF2B5EF4-FFF2-40B4-BE49-F238E27FC236}">
                        <a16:creationId xmlns:a16="http://schemas.microsoft.com/office/drawing/2014/main" id="{16B4447F-CFF0-A68C-976D-2B2246F2C637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472" y="1346549"/>
                    <a:ext cx="1874118" cy="151441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printing the bond, the customer is asked to sign the bond in the box</a:t>
                    </a:r>
                    <a:endParaRPr lang="ar-YE" b="1" dirty="0"/>
                  </a:p>
                </p:txBody>
              </p:sp>
              <p:sp>
                <p:nvSpPr>
                  <p:cNvPr id="24" name="شكل بيضاوي 23">
                    <a:extLst>
                      <a:ext uri="{FF2B5EF4-FFF2-40B4-BE49-F238E27FC236}">
                        <a16:creationId xmlns:a16="http://schemas.microsoft.com/office/drawing/2014/main" id="{08A9CD9C-C0A7-5A22-7FD7-4B713DA5503D}"/>
                      </a:ext>
                    </a:extLst>
                  </p:cNvPr>
                  <p:cNvSpPr/>
                  <p:nvPr/>
                </p:nvSpPr>
                <p:spPr>
                  <a:xfrm>
                    <a:off x="3395910" y="780505"/>
                    <a:ext cx="764393" cy="5660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12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2" name="رابط كسهم مستقيم 21">
                  <a:extLst>
                    <a:ext uri="{FF2B5EF4-FFF2-40B4-BE49-F238E27FC236}">
                      <a16:creationId xmlns:a16="http://schemas.microsoft.com/office/drawing/2014/main" id="{1B74DC71-1C45-7088-8FD5-2090775F4229}"/>
                    </a:ext>
                  </a:extLst>
                </p:cNvPr>
                <p:cNvCxnSpPr>
                  <a:cxnSpLocks/>
                  <a:stCxn id="23" idx="3"/>
                </p:cNvCxnSpPr>
                <p:nvPr/>
              </p:nvCxnSpPr>
              <p:spPr>
                <a:xfrm flipV="1">
                  <a:off x="4229133" y="3717297"/>
                  <a:ext cx="955499" cy="29554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10802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76204" y="524127"/>
            <a:ext cx="8063561" cy="5484165"/>
            <a:chOff x="776204" y="524127"/>
            <a:chExt cx="8063561" cy="5484165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E9A878E8-7AC1-C843-E3BC-B78BF3C09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012"/>
            <a:stretch/>
          </p:blipFill>
          <p:spPr>
            <a:xfrm>
              <a:off x="776204" y="1577046"/>
              <a:ext cx="7637879" cy="3864274"/>
            </a:xfrm>
            <a:prstGeom prst="rect">
              <a:avLst/>
            </a:prstGeom>
          </p:spPr>
        </p:pic>
        <p:sp>
          <p:nvSpPr>
            <p:cNvPr id="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62200" y="524127"/>
              <a:ext cx="4942833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Second: Deposit into the Pyes account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48236" y="2084882"/>
              <a:ext cx="1288928" cy="1921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>
              <a:off x="3352800" y="1577046"/>
              <a:ext cx="157713" cy="40415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" name="صورة 5">
              <a:extLst>
                <a:ext uri="{FF2B5EF4-FFF2-40B4-BE49-F238E27FC236}">
                  <a16:creationId xmlns:a16="http://schemas.microsoft.com/office/drawing/2014/main" id="{0463E08F-B6B5-DC76-FF85-EF6FCCB6F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63" t="27729" r="22704" b="33817"/>
            <a:stretch/>
          </p:blipFill>
          <p:spPr>
            <a:xfrm>
              <a:off x="1052200" y="2776253"/>
              <a:ext cx="5119626" cy="2049411"/>
            </a:xfrm>
            <a:prstGeom prst="rect">
              <a:avLst/>
            </a:prstGeom>
          </p:spPr>
        </p:pic>
        <p:grpSp>
          <p:nvGrpSpPr>
            <p:cNvPr id="10" name="مجموعة 9">
              <a:extLst>
                <a:ext uri="{FF2B5EF4-FFF2-40B4-BE49-F238E27FC236}">
                  <a16:creationId xmlns:a16="http://schemas.microsoft.com/office/drawing/2014/main" id="{14AAAC40-3E7F-0000-3AE2-E2C2991D7F84}"/>
                </a:ext>
              </a:extLst>
            </p:cNvPr>
            <p:cNvGrpSpPr/>
            <p:nvPr/>
          </p:nvGrpSpPr>
          <p:grpSpPr>
            <a:xfrm>
              <a:off x="5258057" y="1680149"/>
              <a:ext cx="2756219" cy="1748851"/>
              <a:chOff x="6100256" y="2566644"/>
              <a:chExt cx="2756219" cy="1748851"/>
            </a:xfrm>
          </p:grpSpPr>
          <p:grpSp>
            <p:nvGrpSpPr>
              <p:cNvPr id="37" name="مجموعة 36">
                <a:extLst>
                  <a:ext uri="{FF2B5EF4-FFF2-40B4-BE49-F238E27FC236}">
                    <a16:creationId xmlns:a16="http://schemas.microsoft.com/office/drawing/2014/main" id="{DFD47ACC-5AF5-3B52-C855-57A9D94BEA8B}"/>
                  </a:ext>
                </a:extLst>
              </p:cNvPr>
              <p:cNvGrpSpPr/>
              <p:nvPr/>
            </p:nvGrpSpPr>
            <p:grpSpPr>
              <a:xfrm>
                <a:off x="6120694" y="2566644"/>
                <a:ext cx="2735781" cy="944815"/>
                <a:chOff x="5940152" y="657561"/>
                <a:chExt cx="2735781" cy="944815"/>
              </a:xfrm>
            </p:grpSpPr>
            <p:sp>
              <p:nvSpPr>
                <p:cNvPr id="39" name="مربع نص 38">
                  <a:extLst>
                    <a:ext uri="{FF2B5EF4-FFF2-40B4-BE49-F238E27FC236}">
                      <a16:creationId xmlns:a16="http://schemas.microsoft.com/office/drawing/2014/main" id="{44711B08-5926-CB08-9E33-7E7EEED75C8C}"/>
                    </a:ext>
                  </a:extLst>
                </p:cNvPr>
                <p:cNvSpPr txBox="1"/>
                <p:nvPr/>
              </p:nvSpPr>
              <p:spPr>
                <a:xfrm>
                  <a:off x="5940152" y="1017601"/>
                  <a:ext cx="2555761" cy="58477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600" b="1" dirty="0"/>
                    <a:t>Enter the account number (mobile number)</a:t>
                  </a:r>
                  <a:endParaRPr lang="ar-YE" sz="1600" b="1" dirty="0"/>
                </a:p>
              </p:txBody>
            </p:sp>
            <p:sp>
              <p:nvSpPr>
                <p:cNvPr id="40" name="شكل بيضاوي 39">
                  <a:extLst>
                    <a:ext uri="{FF2B5EF4-FFF2-40B4-BE49-F238E27FC236}">
                      <a16:creationId xmlns:a16="http://schemas.microsoft.com/office/drawing/2014/main" id="{6F4B87FF-E9AF-B310-D579-3C2E1015B443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8" name="رابط كسهم مستقيم 37">
                <a:extLst>
                  <a:ext uri="{FF2B5EF4-FFF2-40B4-BE49-F238E27FC236}">
                    <a16:creationId xmlns:a16="http://schemas.microsoft.com/office/drawing/2014/main" id="{E82E1CE8-6A06-D7F6-26B4-B9E2753F2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0256" y="3503398"/>
                <a:ext cx="187364" cy="8120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" name="مجموعة 10">
              <a:extLst>
                <a:ext uri="{FF2B5EF4-FFF2-40B4-BE49-F238E27FC236}">
                  <a16:creationId xmlns:a16="http://schemas.microsoft.com/office/drawing/2014/main" id="{F383FDC4-1962-5B86-8BF7-C79E8CA0D09A}"/>
                </a:ext>
              </a:extLst>
            </p:cNvPr>
            <p:cNvGrpSpPr/>
            <p:nvPr/>
          </p:nvGrpSpPr>
          <p:grpSpPr>
            <a:xfrm>
              <a:off x="2525220" y="1979231"/>
              <a:ext cx="1886209" cy="1491038"/>
              <a:chOff x="6970266" y="2566644"/>
              <a:chExt cx="1886209" cy="1491038"/>
            </a:xfrm>
          </p:grpSpPr>
          <p:grpSp>
            <p:nvGrpSpPr>
              <p:cNvPr id="33" name="مجموعة 32">
                <a:extLst>
                  <a:ext uri="{FF2B5EF4-FFF2-40B4-BE49-F238E27FC236}">
                    <a16:creationId xmlns:a16="http://schemas.microsoft.com/office/drawing/2014/main" id="{36DB8B4B-EFAB-3055-F74A-46B7866CD41D}"/>
                  </a:ext>
                </a:extLst>
              </p:cNvPr>
              <p:cNvGrpSpPr/>
              <p:nvPr/>
            </p:nvGrpSpPr>
            <p:grpSpPr>
              <a:xfrm>
                <a:off x="6970266" y="2566644"/>
                <a:ext cx="1886209" cy="1101094"/>
                <a:chOff x="6789724" y="657561"/>
                <a:chExt cx="1886209" cy="1101094"/>
              </a:xfrm>
            </p:grpSpPr>
            <p:sp>
              <p:nvSpPr>
                <p:cNvPr id="35" name="مربع نص 34">
                  <a:extLst>
                    <a:ext uri="{FF2B5EF4-FFF2-40B4-BE49-F238E27FC236}">
                      <a16:creationId xmlns:a16="http://schemas.microsoft.com/office/drawing/2014/main" id="{D03648E4-DD09-3C0C-8E99-8DFE29C036E1}"/>
                    </a:ext>
                  </a:extLst>
                </p:cNvPr>
                <p:cNvSpPr txBox="1"/>
                <p:nvPr/>
              </p:nvSpPr>
              <p:spPr>
                <a:xfrm>
                  <a:off x="6789724" y="1112324"/>
                  <a:ext cx="162018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Click on (verify) button</a:t>
                  </a:r>
                  <a:endParaRPr lang="ar-YE" b="1" dirty="0"/>
                </a:p>
              </p:txBody>
            </p:sp>
            <p:sp>
              <p:nvSpPr>
                <p:cNvPr id="36" name="شكل بيضاوي 35">
                  <a:extLst>
                    <a:ext uri="{FF2B5EF4-FFF2-40B4-BE49-F238E27FC236}">
                      <a16:creationId xmlns:a16="http://schemas.microsoft.com/office/drawing/2014/main" id="{D9D20E03-A781-43B2-8D0E-B6C4FD718322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4" name="رابط كسهم مستقيم 33">
                <a:extLst>
                  <a:ext uri="{FF2B5EF4-FFF2-40B4-BE49-F238E27FC236}">
                    <a16:creationId xmlns:a16="http://schemas.microsoft.com/office/drawing/2014/main" id="{17F764B4-F10F-C63C-1A4D-9C087F91B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503" y="3601209"/>
                <a:ext cx="161757" cy="45647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id="{471806BE-2019-084D-1A28-E7D6DBF8BDCB}"/>
                </a:ext>
              </a:extLst>
            </p:cNvPr>
            <p:cNvGrpSpPr/>
            <p:nvPr/>
          </p:nvGrpSpPr>
          <p:grpSpPr>
            <a:xfrm>
              <a:off x="5777459" y="2703810"/>
              <a:ext cx="3031920" cy="878644"/>
              <a:chOff x="5912993" y="2527061"/>
              <a:chExt cx="3031920" cy="878644"/>
            </a:xfrm>
          </p:grpSpPr>
          <p:grpSp>
            <p:nvGrpSpPr>
              <p:cNvPr id="29" name="مجموعة 28">
                <a:extLst>
                  <a:ext uri="{FF2B5EF4-FFF2-40B4-BE49-F238E27FC236}">
                    <a16:creationId xmlns:a16="http://schemas.microsoft.com/office/drawing/2014/main" id="{F2A85897-99B6-6BCA-86BB-95D404080CF2}"/>
                  </a:ext>
                </a:extLst>
              </p:cNvPr>
              <p:cNvGrpSpPr/>
              <p:nvPr/>
            </p:nvGrpSpPr>
            <p:grpSpPr>
              <a:xfrm>
                <a:off x="6111161" y="2527061"/>
                <a:ext cx="2833752" cy="675598"/>
                <a:chOff x="5930619" y="617978"/>
                <a:chExt cx="2833752" cy="675598"/>
              </a:xfrm>
            </p:grpSpPr>
            <p:sp>
              <p:nvSpPr>
                <p:cNvPr id="31" name="مربع نص 30">
                  <a:extLst>
                    <a:ext uri="{FF2B5EF4-FFF2-40B4-BE49-F238E27FC236}">
                      <a16:creationId xmlns:a16="http://schemas.microsoft.com/office/drawing/2014/main" id="{C20C1ACC-0525-BE70-86AB-CA724315D0CE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52322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1" dirty="0"/>
                    <a:t>The customer's name appears automatically after verification</a:t>
                  </a:r>
                  <a:endParaRPr lang="ar-YE" sz="1400" b="1" dirty="0"/>
                </a:p>
              </p:txBody>
            </p:sp>
            <p:sp>
              <p:nvSpPr>
                <p:cNvPr id="32" name="شكل بيضاوي 31">
                  <a:extLst>
                    <a:ext uri="{FF2B5EF4-FFF2-40B4-BE49-F238E27FC236}">
                      <a16:creationId xmlns:a16="http://schemas.microsoft.com/office/drawing/2014/main" id="{964EE6EA-3C03-650A-46CF-B4AED0E60C6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3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" name="رابط كسهم مستقيم 29">
                <a:extLst>
                  <a:ext uri="{FF2B5EF4-FFF2-40B4-BE49-F238E27FC236}">
                    <a16:creationId xmlns:a16="http://schemas.microsoft.com/office/drawing/2014/main" id="{2F6CC616-FFD5-9040-5AE4-C4A80F8B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2993" y="3179252"/>
                <a:ext cx="276168" cy="2264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F2FF7A5B-667C-83C2-D9D7-F8F52A5B8083}"/>
                </a:ext>
              </a:extLst>
            </p:cNvPr>
            <p:cNvGrpSpPr/>
            <p:nvPr/>
          </p:nvGrpSpPr>
          <p:grpSpPr>
            <a:xfrm>
              <a:off x="5199728" y="3789042"/>
              <a:ext cx="3459081" cy="975066"/>
              <a:chOff x="4433223" y="2289148"/>
              <a:chExt cx="4474368" cy="975066"/>
            </a:xfrm>
          </p:grpSpPr>
          <p:grpSp>
            <p:nvGrpSpPr>
              <p:cNvPr id="25" name="مجموعة 24">
                <a:extLst>
                  <a:ext uri="{FF2B5EF4-FFF2-40B4-BE49-F238E27FC236}">
                    <a16:creationId xmlns:a16="http://schemas.microsoft.com/office/drawing/2014/main" id="{74E29CAB-611B-F648-6FC3-D7A05B6EE723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775538"/>
                <a:chOff x="5930619" y="579593"/>
                <a:chExt cx="2796430" cy="775538"/>
              </a:xfrm>
            </p:grpSpPr>
            <p:sp>
              <p:nvSpPr>
                <p:cNvPr id="27" name="مربع نص 26">
                  <a:extLst>
                    <a:ext uri="{FF2B5EF4-FFF2-40B4-BE49-F238E27FC236}">
                      <a16:creationId xmlns:a16="http://schemas.microsoft.com/office/drawing/2014/main" id="{509EE05D-355D-15DC-C63C-6B3C1EC1ABEC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58477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600" b="1" dirty="0"/>
                    <a:t>Enter the amount you want to deposit</a:t>
                  </a:r>
                  <a:endParaRPr lang="ar-YE" sz="1600" b="1" dirty="0"/>
                </a:p>
              </p:txBody>
            </p:sp>
            <p:sp>
              <p:nvSpPr>
                <p:cNvPr id="28" name="شكل بيضاوي 27">
                  <a:extLst>
                    <a:ext uri="{FF2B5EF4-FFF2-40B4-BE49-F238E27FC236}">
                      <a16:creationId xmlns:a16="http://schemas.microsoft.com/office/drawing/2014/main" id="{09828F5C-7338-514A-38F9-DAF259429715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5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رابط كسهم مستقيم 25">
                <a:extLst>
                  <a:ext uri="{FF2B5EF4-FFF2-40B4-BE49-F238E27FC236}">
                    <a16:creationId xmlns:a16="http://schemas.microsoft.com/office/drawing/2014/main" id="{C85FE442-EFE5-FFCF-6F5D-EE04A2A1F8E2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 flipV="1">
                <a:off x="4433223" y="2289148"/>
                <a:ext cx="1677938" cy="6826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مجموعة 13">
              <a:extLst>
                <a:ext uri="{FF2B5EF4-FFF2-40B4-BE49-F238E27FC236}">
                  <a16:creationId xmlns:a16="http://schemas.microsoft.com/office/drawing/2014/main" id="{7B6068F2-EE49-0882-5D07-A580ACB9C1F9}"/>
                </a:ext>
              </a:extLst>
            </p:cNvPr>
            <p:cNvGrpSpPr/>
            <p:nvPr/>
          </p:nvGrpSpPr>
          <p:grpSpPr>
            <a:xfrm>
              <a:off x="5258057" y="4695043"/>
              <a:ext cx="3314247" cy="1313249"/>
              <a:chOff x="4641095" y="2012521"/>
              <a:chExt cx="4266496" cy="1313249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8E49A193-78E6-2CF3-D79A-3BE46AD32D82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837094"/>
                <a:chOff x="5930619" y="579593"/>
                <a:chExt cx="2796430" cy="83709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C79B6143-5CA2-DD08-1C32-A226E5C4776B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Click on the deposit button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704F5179-D373-8FC9-8C82-A036A485427E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6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0F66DF9D-1B6B-5B2F-301A-0254133EB9D0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 flipH="1" flipV="1">
                <a:off x="4641095" y="2012521"/>
                <a:ext cx="1470065" cy="99008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6" name="مجموعة 15">
              <a:extLst>
                <a:ext uri="{FF2B5EF4-FFF2-40B4-BE49-F238E27FC236}">
                  <a16:creationId xmlns:a16="http://schemas.microsoft.com/office/drawing/2014/main" id="{8C299056-65FB-005E-35E2-DF6510F68C44}"/>
                </a:ext>
              </a:extLst>
            </p:cNvPr>
            <p:cNvGrpSpPr/>
            <p:nvPr/>
          </p:nvGrpSpPr>
          <p:grpSpPr>
            <a:xfrm>
              <a:off x="5863191" y="3470269"/>
              <a:ext cx="2976574" cy="662831"/>
              <a:chOff x="5968339" y="2527061"/>
              <a:chExt cx="2976574" cy="662831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:a16="http://schemas.microsoft.com/office/drawing/2014/main" id="{F80BE37E-C689-35F2-9A92-3B5A1D2B6420}"/>
                  </a:ext>
                </a:extLst>
              </p:cNvPr>
              <p:cNvGrpSpPr/>
              <p:nvPr/>
            </p:nvGrpSpPr>
            <p:grpSpPr>
              <a:xfrm>
                <a:off x="6561228" y="2527061"/>
                <a:ext cx="2383685" cy="662831"/>
                <a:chOff x="6380686" y="617978"/>
                <a:chExt cx="2383685" cy="662831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:a16="http://schemas.microsoft.com/office/drawing/2014/main" id="{23A23E45-512E-6F1E-77CC-D582F42FA415}"/>
                    </a:ext>
                  </a:extLst>
                </p:cNvPr>
                <p:cNvSpPr txBox="1"/>
                <p:nvPr/>
              </p:nvSpPr>
              <p:spPr>
                <a:xfrm>
                  <a:off x="6380686" y="696034"/>
                  <a:ext cx="2023645" cy="58477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600" b="1" dirty="0"/>
                    <a:t>Enter the depositors name</a:t>
                  </a:r>
                  <a:endParaRPr lang="ar-YE" sz="1600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:a16="http://schemas.microsoft.com/office/drawing/2014/main" id="{FF7B484E-C492-F2FF-D697-7384E38E633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4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:a16="http://schemas.microsoft.com/office/drawing/2014/main" id="{F27568E6-3FDF-EB1D-B185-99A4DA829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8339" y="2781094"/>
                <a:ext cx="555507" cy="175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386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>
            <a:extLst>
              <a:ext uri="{FF2B5EF4-FFF2-40B4-BE49-F238E27FC236}">
                <a16:creationId xmlns:a16="http://schemas.microsoft.com/office/drawing/2014/main" id="{BECE0DF9-21B2-C992-8E73-A848251A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420139"/>
            <a:ext cx="390353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sz="2800" dirty="0"/>
              <a:t>Main Screen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88102CBE-F1DB-12D7-1C0F-70AB19E9E14D}"/>
              </a:ext>
            </a:extLst>
          </p:cNvPr>
          <p:cNvGrpSpPr/>
          <p:nvPr/>
        </p:nvGrpSpPr>
        <p:grpSpPr>
          <a:xfrm>
            <a:off x="6803115" y="707356"/>
            <a:ext cx="541979" cy="269427"/>
            <a:chOff x="7097501" y="1262471"/>
            <a:chExt cx="354819" cy="222313"/>
          </a:xfrm>
          <a:solidFill>
            <a:srgbClr val="FF0000"/>
          </a:solidFill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id="{57D7395E-1B66-558D-F05D-23300AA5A16E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id="{387BF082-3EB1-75E2-9577-4B62EAF6822D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id="{2A4678A7-60E2-115B-11D9-6A3831DC63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9658FDBC-326D-528B-7786-B20F5D2570CA}"/>
              </a:ext>
            </a:extLst>
          </p:cNvPr>
          <p:cNvSpPr txBox="1"/>
          <p:nvPr/>
        </p:nvSpPr>
        <p:spPr>
          <a:xfrm>
            <a:off x="1566649" y="1337220"/>
            <a:ext cx="5742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After logging into the system, you will be taken to the</a:t>
            </a:r>
          </a:p>
          <a:p>
            <a:pPr algn="ctr"/>
            <a:r>
              <a:rPr lang="en-US" sz="2000" dirty="0"/>
              <a:t> main screen to view Services provided by the system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/>
        </p:blipFill>
        <p:spPr bwMode="auto">
          <a:xfrm>
            <a:off x="1219200" y="2177603"/>
            <a:ext cx="70180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2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58759" y="1299948"/>
            <a:ext cx="7376585" cy="4808117"/>
            <a:chOff x="1258759" y="1299948"/>
            <a:chExt cx="7376585" cy="4808117"/>
          </a:xfrm>
        </p:grpSpPr>
        <p:grpSp>
          <p:nvGrpSpPr>
            <p:cNvPr id="18" name="مجموعة 20">
              <a:extLst>
                <a:ext uri="{FF2B5EF4-FFF2-40B4-BE49-F238E27FC236}">
                  <a16:creationId xmlns:a16="http://schemas.microsoft.com/office/drawing/2014/main" id="{431621C0-12CB-9B13-65CB-8A15C4FDC228}"/>
                </a:ext>
              </a:extLst>
            </p:cNvPr>
            <p:cNvGrpSpPr/>
            <p:nvPr/>
          </p:nvGrpSpPr>
          <p:grpSpPr>
            <a:xfrm>
              <a:off x="1793946" y="1299948"/>
              <a:ext cx="6592374" cy="2900390"/>
              <a:chOff x="2302804" y="1712733"/>
              <a:chExt cx="6592374" cy="2900390"/>
            </a:xfrm>
          </p:grpSpPr>
          <p:pic>
            <p:nvPicPr>
              <p:cNvPr id="19" name="صورة 1">
                <a:extLst>
                  <a:ext uri="{FF2B5EF4-FFF2-40B4-BE49-F238E27FC236}">
                    <a16:creationId xmlns:a16="http://schemas.microsoft.com/office/drawing/2014/main" id="{4607DDBD-6C45-7378-47FA-677A800109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2691" t="27187" r="22475" b="34404"/>
              <a:stretch/>
            </p:blipFill>
            <p:spPr>
              <a:xfrm>
                <a:off x="2302804" y="1712733"/>
                <a:ext cx="4936196" cy="1944866"/>
              </a:xfrm>
              <a:prstGeom prst="rect">
                <a:avLst/>
              </a:prstGeom>
            </p:spPr>
          </p:pic>
          <p:grpSp>
            <p:nvGrpSpPr>
              <p:cNvPr id="20" name="مجموعة 2">
                <a:extLst>
                  <a:ext uri="{FF2B5EF4-FFF2-40B4-BE49-F238E27FC236}">
                    <a16:creationId xmlns:a16="http://schemas.microsoft.com/office/drawing/2014/main" id="{7F099795-3F47-5087-0481-1274A4392D3D}"/>
                  </a:ext>
                </a:extLst>
              </p:cNvPr>
              <p:cNvGrpSpPr/>
              <p:nvPr/>
            </p:nvGrpSpPr>
            <p:grpSpPr>
              <a:xfrm>
                <a:off x="5454975" y="3236617"/>
                <a:ext cx="3440203" cy="1376506"/>
                <a:chOff x="4478948" y="2488676"/>
                <a:chExt cx="4428638" cy="1376506"/>
              </a:xfrm>
            </p:grpSpPr>
            <p:grpSp>
              <p:nvGrpSpPr>
                <p:cNvPr id="23" name="مجموعة 3">
                  <a:extLst>
                    <a:ext uri="{FF2B5EF4-FFF2-40B4-BE49-F238E27FC236}">
                      <a16:creationId xmlns:a16="http://schemas.microsoft.com/office/drawing/2014/main" id="{522F25DA-5FFF-0FEF-7DF9-752A16DCFEB3}"/>
                    </a:ext>
                  </a:extLst>
                </p:cNvPr>
                <p:cNvGrpSpPr/>
                <p:nvPr/>
              </p:nvGrpSpPr>
              <p:grpSpPr>
                <a:xfrm>
                  <a:off x="5381616" y="2488676"/>
                  <a:ext cx="3525970" cy="1376506"/>
                  <a:chOff x="5201078" y="579593"/>
                  <a:chExt cx="3525971" cy="1376506"/>
                </a:xfrm>
              </p:grpSpPr>
              <p:sp>
                <p:nvSpPr>
                  <p:cNvPr id="25" name="مربع نص 5">
                    <a:extLst>
                      <a:ext uri="{FF2B5EF4-FFF2-40B4-BE49-F238E27FC236}">
                        <a16:creationId xmlns:a16="http://schemas.microsoft.com/office/drawing/2014/main" id="{C4B8D99F-0661-1E9A-8A63-B16770FC08DA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078" y="755770"/>
                    <a:ext cx="3285302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clicking the Deposit button, this message appears. Click the (Yes) button.</a:t>
                    </a:r>
                    <a:endParaRPr lang="ar-YE" b="1" dirty="0"/>
                  </a:p>
                </p:txBody>
              </p:sp>
              <p:sp>
                <p:nvSpPr>
                  <p:cNvPr id="26" name="شكل بيضاوي 6">
                    <a:extLst>
                      <a:ext uri="{FF2B5EF4-FFF2-40B4-BE49-F238E27FC236}">
                        <a16:creationId xmlns:a16="http://schemas.microsoft.com/office/drawing/2014/main" id="{D56BCD03-2B7F-5916-4EB0-7075F6377C2C}"/>
                      </a:ext>
                    </a:extLst>
                  </p:cNvPr>
                  <p:cNvSpPr/>
                  <p:nvPr/>
                </p:nvSpPr>
                <p:spPr>
                  <a:xfrm>
                    <a:off x="8432120" y="579593"/>
                    <a:ext cx="294929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7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4" name="رابط كسهم مستقيم 4">
                  <a:extLst>
                    <a:ext uri="{FF2B5EF4-FFF2-40B4-BE49-F238E27FC236}">
                      <a16:creationId xmlns:a16="http://schemas.microsoft.com/office/drawing/2014/main" id="{E882EF8B-FD8B-6C3C-2141-44B6911A7DBE}"/>
                    </a:ext>
                  </a:extLst>
                </p:cNvPr>
                <p:cNvCxnSpPr>
                  <a:cxnSpLocks/>
                  <a:stCxn id="25" idx="1"/>
                </p:cNvCxnSpPr>
                <p:nvPr/>
              </p:nvCxnSpPr>
              <p:spPr>
                <a:xfrm flipH="1" flipV="1">
                  <a:off x="4478948" y="2526801"/>
                  <a:ext cx="902668" cy="73821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مجموعة 21">
              <a:extLst>
                <a:ext uri="{FF2B5EF4-FFF2-40B4-BE49-F238E27FC236}">
                  <a16:creationId xmlns:a16="http://schemas.microsoft.com/office/drawing/2014/main" id="{B040B382-36B7-0592-628E-7917B6273B88}"/>
                </a:ext>
              </a:extLst>
            </p:cNvPr>
            <p:cNvGrpSpPr/>
            <p:nvPr/>
          </p:nvGrpSpPr>
          <p:grpSpPr>
            <a:xfrm>
              <a:off x="1258759" y="4172192"/>
              <a:ext cx="7376585" cy="1935873"/>
              <a:chOff x="1331640" y="4636617"/>
              <a:chExt cx="7376585" cy="1935872"/>
            </a:xfrm>
          </p:grpSpPr>
          <p:pic>
            <p:nvPicPr>
              <p:cNvPr id="28" name="صورة 11">
                <a:extLst>
                  <a:ext uri="{FF2B5EF4-FFF2-40B4-BE49-F238E27FC236}">
                    <a16:creationId xmlns:a16="http://schemas.microsoft.com/office/drawing/2014/main" id="{6262F83F-0648-131D-84BA-2394B75DDF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082" t="40693" r="34350" b="39394"/>
              <a:stretch/>
            </p:blipFill>
            <p:spPr>
              <a:xfrm>
                <a:off x="1331640" y="4636617"/>
                <a:ext cx="4176464" cy="15499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مجموعة 12">
                <a:extLst>
                  <a:ext uri="{FF2B5EF4-FFF2-40B4-BE49-F238E27FC236}">
                    <a16:creationId xmlns:a16="http://schemas.microsoft.com/office/drawing/2014/main" id="{3FA0A8FD-1D33-6418-8037-880B7C3B39CD}"/>
                  </a:ext>
                </a:extLst>
              </p:cNvPr>
              <p:cNvGrpSpPr/>
              <p:nvPr/>
            </p:nvGrpSpPr>
            <p:grpSpPr>
              <a:xfrm>
                <a:off x="5292079" y="5044542"/>
                <a:ext cx="3416146" cy="1527947"/>
                <a:chOff x="5288950" y="2271465"/>
                <a:chExt cx="3973989" cy="1126543"/>
              </a:xfrm>
            </p:grpSpPr>
            <p:grpSp>
              <p:nvGrpSpPr>
                <p:cNvPr id="30" name="مجموعة 13">
                  <a:extLst>
                    <a:ext uri="{FF2B5EF4-FFF2-40B4-BE49-F238E27FC236}">
                      <a16:creationId xmlns:a16="http://schemas.microsoft.com/office/drawing/2014/main" id="{CA470223-B61C-7F84-7D88-055A252FB1A9}"/>
                    </a:ext>
                  </a:extLst>
                </p:cNvPr>
                <p:cNvGrpSpPr/>
                <p:nvPr/>
              </p:nvGrpSpPr>
              <p:grpSpPr>
                <a:xfrm>
                  <a:off x="6027143" y="2271465"/>
                  <a:ext cx="3235796" cy="1126543"/>
                  <a:chOff x="5846601" y="362382"/>
                  <a:chExt cx="3235796" cy="1126543"/>
                </a:xfrm>
              </p:grpSpPr>
              <p:sp>
                <p:nvSpPr>
                  <p:cNvPr id="32" name="مربع نص 15">
                    <a:extLst>
                      <a:ext uri="{FF2B5EF4-FFF2-40B4-BE49-F238E27FC236}">
                        <a16:creationId xmlns:a16="http://schemas.microsoft.com/office/drawing/2014/main" id="{5640BC7A-E05A-0EAF-9706-63229B2134EA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7" cy="884992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b="1" dirty="0"/>
                      <a:t>After clicking the (Yes) button, this message appears. Click the (OK) button to deposit</a:t>
                    </a:r>
                    <a:endParaRPr lang="ar-YE" b="1" dirty="0"/>
                  </a:p>
                </p:txBody>
              </p:sp>
              <p:sp>
                <p:nvSpPr>
                  <p:cNvPr id="33" name="شكل بيضاوي 16">
                    <a:extLst>
                      <a:ext uri="{FF2B5EF4-FFF2-40B4-BE49-F238E27FC236}">
                        <a16:creationId xmlns:a16="http://schemas.microsoft.com/office/drawing/2014/main" id="{1830D0C6-7598-EE21-4775-CB50D485ECFC}"/>
                      </a:ext>
                    </a:extLst>
                  </p:cNvPr>
                  <p:cNvSpPr/>
                  <p:nvPr/>
                </p:nvSpPr>
                <p:spPr>
                  <a:xfrm>
                    <a:off x="8722357" y="362382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8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" name="رابط كسهم مستقيم 14">
                  <a:extLst>
                    <a:ext uri="{FF2B5EF4-FFF2-40B4-BE49-F238E27FC236}">
                      <a16:creationId xmlns:a16="http://schemas.microsoft.com/office/drawing/2014/main" id="{A10B46EC-123B-9388-8916-1EC2C30A283C}"/>
                    </a:ext>
                  </a:extLst>
                </p:cNvPr>
                <p:cNvCxnSpPr>
                  <a:cxnSpLocks/>
                  <a:stCxn id="32" idx="1"/>
                </p:cNvCxnSpPr>
                <p:nvPr/>
              </p:nvCxnSpPr>
              <p:spPr>
                <a:xfrm flipH="1">
                  <a:off x="5288950" y="2955512"/>
                  <a:ext cx="738193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07181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03648" y="202895"/>
            <a:ext cx="7410720" cy="5401328"/>
            <a:chOff x="1403648" y="202895"/>
            <a:chExt cx="7410720" cy="5401328"/>
          </a:xfrm>
        </p:grpSpPr>
        <p:grpSp>
          <p:nvGrpSpPr>
            <p:cNvPr id="15" name="مجموعة 14">
              <a:extLst>
                <a:ext uri="{FF2B5EF4-FFF2-40B4-BE49-F238E27FC236}">
                  <a16:creationId xmlns:a16="http://schemas.microsoft.com/office/drawing/2014/main" id="{8BEE39FC-183B-5F8A-C14A-5485D60B9937}"/>
                </a:ext>
              </a:extLst>
            </p:cNvPr>
            <p:cNvGrpSpPr/>
            <p:nvPr/>
          </p:nvGrpSpPr>
          <p:grpSpPr>
            <a:xfrm>
              <a:off x="1403648" y="202895"/>
              <a:ext cx="6048672" cy="2512822"/>
              <a:chOff x="1403648" y="202894"/>
              <a:chExt cx="6048672" cy="2512822"/>
            </a:xfrm>
          </p:grpSpPr>
          <p:grpSp>
            <p:nvGrpSpPr>
              <p:cNvPr id="11" name="مجموعة 10">
                <a:extLst>
                  <a:ext uri="{FF2B5EF4-FFF2-40B4-BE49-F238E27FC236}">
                    <a16:creationId xmlns:a16="http://schemas.microsoft.com/office/drawing/2014/main" id="{5E502578-1011-C9FC-A564-E12A09CDB1A7}"/>
                  </a:ext>
                </a:extLst>
              </p:cNvPr>
              <p:cNvGrpSpPr/>
              <p:nvPr/>
            </p:nvGrpSpPr>
            <p:grpSpPr>
              <a:xfrm>
                <a:off x="1403648" y="202894"/>
                <a:ext cx="6048672" cy="2512822"/>
                <a:chOff x="1403648" y="202894"/>
                <a:chExt cx="6048672" cy="2512822"/>
              </a:xfrm>
            </p:grpSpPr>
            <p:pic>
              <p:nvPicPr>
                <p:cNvPr id="2" name="صورة 1">
                  <a:extLst>
                    <a:ext uri="{FF2B5EF4-FFF2-40B4-BE49-F238E27FC236}">
                      <a16:creationId xmlns:a16="http://schemas.microsoft.com/office/drawing/2014/main" id="{D17586EF-AEDE-6445-C869-1A3F486D9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1514" t="34364" r="31310" b="41178"/>
                <a:stretch/>
              </p:blipFill>
              <p:spPr>
                <a:xfrm>
                  <a:off x="1403648" y="202894"/>
                  <a:ext cx="3627801" cy="1555667"/>
                </a:xfrm>
                <a:prstGeom prst="rect">
                  <a:avLst/>
                </a:prstGeom>
              </p:spPr>
            </p:pic>
            <p:grpSp>
              <p:nvGrpSpPr>
                <p:cNvPr id="3" name="مجموعة 2">
                  <a:extLst>
                    <a:ext uri="{FF2B5EF4-FFF2-40B4-BE49-F238E27FC236}">
                      <a16:creationId xmlns:a16="http://schemas.microsoft.com/office/drawing/2014/main" id="{BA632E91-F4F5-1B16-0258-ACF3A2639C2E}"/>
                    </a:ext>
                  </a:extLst>
                </p:cNvPr>
                <p:cNvGrpSpPr/>
                <p:nvPr/>
              </p:nvGrpSpPr>
              <p:grpSpPr>
                <a:xfrm>
                  <a:off x="4765725" y="318403"/>
                  <a:ext cx="2686595" cy="2397313"/>
                  <a:chOff x="6228407" y="2243801"/>
                  <a:chExt cx="3126824" cy="1826503"/>
                </a:xfrm>
              </p:grpSpPr>
              <p:grpSp>
                <p:nvGrpSpPr>
                  <p:cNvPr id="4" name="مجموعة 3">
                    <a:extLst>
                      <a:ext uri="{FF2B5EF4-FFF2-40B4-BE49-F238E27FC236}">
                        <a16:creationId xmlns:a16="http://schemas.microsoft.com/office/drawing/2014/main" id="{B6332C5D-C6A5-C7BD-2E6B-4E71CF0052BF}"/>
                      </a:ext>
                    </a:extLst>
                  </p:cNvPr>
                  <p:cNvGrpSpPr/>
                  <p:nvPr/>
                </p:nvGrpSpPr>
                <p:grpSpPr>
                  <a:xfrm>
                    <a:off x="6855235" y="2243801"/>
                    <a:ext cx="2499996" cy="1826503"/>
                    <a:chOff x="6674693" y="334718"/>
                    <a:chExt cx="2499996" cy="1826503"/>
                  </a:xfrm>
                </p:grpSpPr>
                <p:sp>
                  <p:nvSpPr>
                    <p:cNvPr id="6" name="مربع نص 5">
                      <a:extLst>
                        <a:ext uri="{FF2B5EF4-FFF2-40B4-BE49-F238E27FC236}">
                          <a16:creationId xmlns:a16="http://schemas.microsoft.com/office/drawing/2014/main" id="{A7889104-FB8A-2B0E-8F42-327C0A07FF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4693" y="590113"/>
                      <a:ext cx="2499996" cy="157110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</a:ln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en-US" sz="1600" dirty="0"/>
                        <a:t>The customer will be asked for the confirmation code that was sent to his mobile phone and write it in this box, then press the (Yes) button.</a:t>
                      </a:r>
                      <a:endParaRPr lang="ar-SA" sz="1600" dirty="0"/>
                    </a:p>
                    <a:p>
                      <a:endParaRPr lang="ar-YE" sz="1600" b="1" dirty="0"/>
                    </a:p>
                  </p:txBody>
                </p:sp>
                <p:sp>
                  <p:nvSpPr>
                    <p:cNvPr id="7" name="شكل بيضاوي 6">
                      <a:extLst>
                        <a:ext uri="{FF2B5EF4-FFF2-40B4-BE49-F238E27FC236}">
                          <a16:creationId xmlns:a16="http://schemas.microsoft.com/office/drawing/2014/main" id="{48FF7AE8-2648-95CB-44A2-D18CF3708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4649" y="334718"/>
                      <a:ext cx="360040" cy="25539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ar-SA" sz="14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5" name="رابط كسهم مستقيم 4">
                    <a:extLst>
                      <a:ext uri="{FF2B5EF4-FFF2-40B4-BE49-F238E27FC236}">
                        <a16:creationId xmlns:a16="http://schemas.microsoft.com/office/drawing/2014/main" id="{176B8435-36D6-C69C-2D41-567C247D7FDF}"/>
                      </a:ext>
                    </a:extLst>
                  </p:cNvPr>
                  <p:cNvCxnSpPr>
                    <a:cxnSpLocks/>
                    <a:stCxn id="6" idx="1"/>
                  </p:cNvCxnSpPr>
                  <p:nvPr/>
                </p:nvCxnSpPr>
                <p:spPr>
                  <a:xfrm flipH="1" flipV="1">
                    <a:off x="6228407" y="3022739"/>
                    <a:ext cx="626828" cy="262011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" name="سهم: لأسفل 13">
                <a:extLst>
                  <a:ext uri="{FF2B5EF4-FFF2-40B4-BE49-F238E27FC236}">
                    <a16:creationId xmlns:a16="http://schemas.microsoft.com/office/drawing/2014/main" id="{DB990559-A584-0BEB-A198-75C29ED701B0}"/>
                  </a:ext>
                </a:extLst>
              </p:cNvPr>
              <p:cNvSpPr/>
              <p:nvPr/>
            </p:nvSpPr>
            <p:spPr>
              <a:xfrm>
                <a:off x="3555571" y="1766134"/>
                <a:ext cx="360040" cy="570699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مجموعة 22">
              <a:extLst>
                <a:ext uri="{FF2B5EF4-FFF2-40B4-BE49-F238E27FC236}">
                  <a16:creationId xmlns:a16="http://schemas.microsoft.com/office/drawing/2014/main" id="{61B46B12-6678-97D6-FA65-225C5EE79583}"/>
                </a:ext>
              </a:extLst>
            </p:cNvPr>
            <p:cNvGrpSpPr/>
            <p:nvPr/>
          </p:nvGrpSpPr>
          <p:grpSpPr>
            <a:xfrm>
              <a:off x="2819399" y="2904821"/>
              <a:ext cx="5994969" cy="2699402"/>
              <a:chOff x="2819398" y="3356990"/>
              <a:chExt cx="5994969" cy="1540375"/>
            </a:xfrm>
          </p:grpSpPr>
          <p:pic>
            <p:nvPicPr>
              <p:cNvPr id="12" name="صورة 11">
                <a:extLst>
                  <a:ext uri="{FF2B5EF4-FFF2-40B4-BE49-F238E27FC236}">
                    <a16:creationId xmlns:a16="http://schemas.microsoft.com/office/drawing/2014/main" id="{11F96A73-8195-9A69-316E-B97445E1E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794" t="28238" r="22919" b="33509"/>
              <a:stretch/>
            </p:blipFill>
            <p:spPr>
              <a:xfrm>
                <a:off x="2819398" y="3356990"/>
                <a:ext cx="3886201" cy="1540375"/>
              </a:xfrm>
              <a:prstGeom prst="rect">
                <a:avLst/>
              </a:prstGeom>
            </p:spPr>
          </p:pic>
          <p:grpSp>
            <p:nvGrpSpPr>
              <p:cNvPr id="16" name="مجموعة 15">
                <a:extLst>
                  <a:ext uri="{FF2B5EF4-FFF2-40B4-BE49-F238E27FC236}">
                    <a16:creationId xmlns:a16="http://schemas.microsoft.com/office/drawing/2014/main" id="{4CED3DD1-8510-6FEF-A8B4-EBECE8481099}"/>
                  </a:ext>
                </a:extLst>
              </p:cNvPr>
              <p:cNvGrpSpPr/>
              <p:nvPr/>
            </p:nvGrpSpPr>
            <p:grpSpPr>
              <a:xfrm>
                <a:off x="5508104" y="3356990"/>
                <a:ext cx="3306263" cy="1293859"/>
                <a:chOff x="5236758" y="2219459"/>
                <a:chExt cx="3846162" cy="953952"/>
              </a:xfrm>
            </p:grpSpPr>
            <p:grpSp>
              <p:nvGrpSpPr>
                <p:cNvPr id="17" name="مجموعة 16">
                  <a:extLst>
                    <a:ext uri="{FF2B5EF4-FFF2-40B4-BE49-F238E27FC236}">
                      <a16:creationId xmlns:a16="http://schemas.microsoft.com/office/drawing/2014/main" id="{766EEDEA-8C7F-00A3-B19B-F86B26618BB1}"/>
                    </a:ext>
                  </a:extLst>
                </p:cNvPr>
                <p:cNvGrpSpPr/>
                <p:nvPr/>
              </p:nvGrpSpPr>
              <p:grpSpPr>
                <a:xfrm>
                  <a:off x="6027143" y="2219459"/>
                  <a:ext cx="3055777" cy="953952"/>
                  <a:chOff x="5846601" y="310376"/>
                  <a:chExt cx="3055777" cy="953952"/>
                </a:xfrm>
              </p:grpSpPr>
              <p:sp>
                <p:nvSpPr>
                  <p:cNvPr id="19" name="مربع نص 18">
                    <a:extLst>
                      <a:ext uri="{FF2B5EF4-FFF2-40B4-BE49-F238E27FC236}">
                        <a16:creationId xmlns:a16="http://schemas.microsoft.com/office/drawing/2014/main" id="{30470E84-BFE8-A8F4-F0B6-AA3A6F6FD0F8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7" cy="660395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 algn="r"/>
                    <a:r>
                      <a:rPr lang="en-US" sz="1600" dirty="0"/>
                      <a:t>The customer will be asked for the confirmation code that was sent to his mobile phone and write it in this box, then press the (Yes) button.</a:t>
                    </a:r>
                    <a:endParaRPr lang="ar-YE" sz="1600" dirty="0"/>
                  </a:p>
                </p:txBody>
              </p:sp>
              <p:sp>
                <p:nvSpPr>
                  <p:cNvPr id="20" name="شكل بيضاوي 19">
                    <a:extLst>
                      <a:ext uri="{FF2B5EF4-FFF2-40B4-BE49-F238E27FC236}">
                        <a16:creationId xmlns:a16="http://schemas.microsoft.com/office/drawing/2014/main" id="{638D773B-AF5D-2A9E-0D2E-D9B8C80912B3}"/>
                      </a:ext>
                    </a:extLst>
                  </p:cNvPr>
                  <p:cNvSpPr/>
                  <p:nvPr/>
                </p:nvSpPr>
                <p:spPr>
                  <a:xfrm>
                    <a:off x="7904281" y="310376"/>
                    <a:ext cx="998097" cy="3074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10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8" name="رابط كسهم مستقيم 17">
                  <a:extLst>
                    <a:ext uri="{FF2B5EF4-FFF2-40B4-BE49-F238E27FC236}">
                      <a16:creationId xmlns:a16="http://schemas.microsoft.com/office/drawing/2014/main" id="{C569124F-E077-4AB1-9052-7FD82C1AABD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H="1">
                  <a:off x="5236758" y="2843214"/>
                  <a:ext cx="790385" cy="22569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6714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E50EF5CA-66BF-C935-12D8-D4150EEE7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914400" y="990600"/>
            <a:ext cx="7747508" cy="52578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819AB57-0E3F-815B-FDAC-D7937A678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8498" r="17500" b="14031"/>
          <a:stretch/>
        </p:blipFill>
        <p:spPr>
          <a:xfrm>
            <a:off x="1562100" y="2057400"/>
            <a:ext cx="6019800" cy="3982705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E3CC7870-CEBF-B6A1-55FA-B6B9B731315C}"/>
              </a:ext>
            </a:extLst>
          </p:cNvPr>
          <p:cNvSpPr txBox="1">
            <a:spLocks/>
          </p:cNvSpPr>
          <p:nvPr/>
        </p:nvSpPr>
        <p:spPr>
          <a:xfrm>
            <a:off x="2133601" y="47001"/>
            <a:ext cx="54483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Third: Review accounts for archive and synchronization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599" y="1824128"/>
            <a:ext cx="1485753" cy="233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93821" y="1581074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799580" y="2089387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en-US" sz="1400" b="1" dirty="0">
                <a:solidFill>
                  <a:schemeClr val="tx1"/>
                </a:solidFill>
              </a:rPr>
              <a:t>Enter username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0" name="مستطيل 7">
            <a:extLst>
              <a:ext uri="{FF2B5EF4-FFF2-40B4-BE49-F238E27FC236}">
                <a16:creationId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7879326" y="2850201"/>
            <a:ext cx="990085" cy="14169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en-US" sz="1400" b="1" dirty="0">
                <a:solidFill>
                  <a:schemeClr val="tx1"/>
                </a:solidFill>
              </a:rPr>
              <a:t>Determine the date of opening the account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81601" y="2505213"/>
            <a:ext cx="0" cy="4305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74332" y="280468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7529" y="2608372"/>
            <a:ext cx="0" cy="483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4724611" y="2803512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026101" y="2362200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33301" y="2079086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17529" y="3092030"/>
            <a:ext cx="1168483" cy="176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مستطيل 15">
            <a:extLst>
              <a:ext uri="{FF2B5EF4-FFF2-40B4-BE49-F238E27FC236}">
                <a16:creationId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4013792" y="3006834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Click on the View Open Accounts button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8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0D6DCA8A-3AFF-FBB5-EA38-E55820DE1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3"/>
          <a:stretch/>
        </p:blipFill>
        <p:spPr>
          <a:xfrm>
            <a:off x="318597" y="1524000"/>
            <a:ext cx="8857055" cy="4704095"/>
          </a:xfrm>
          <a:prstGeom prst="rect">
            <a:avLst/>
          </a:prstGeom>
        </p:spPr>
      </p:pic>
      <p:pic>
        <p:nvPicPr>
          <p:cNvPr id="3" name="صورة 35"/>
          <p:cNvPicPr/>
          <p:nvPr/>
        </p:nvPicPr>
        <p:blipFill rotWithShape="1">
          <a:blip r:embed="rId3"/>
          <a:srcRect l="18133" t="15979" r="16324" b="14561"/>
          <a:stretch/>
        </p:blipFill>
        <p:spPr>
          <a:xfrm>
            <a:off x="1043608" y="2852936"/>
            <a:ext cx="7344815" cy="3055495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36293" y="93718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Ninth: Showing Pyes's movements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7000" y="2470126"/>
            <a:ext cx="1600200" cy="279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79668" y="2227072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39392" y="2470126"/>
            <a:ext cx="1600200" cy="279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79668" y="2227072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762293" y="2836442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en-US" sz="1400" b="1" dirty="0">
                <a:solidFill>
                  <a:schemeClr val="tx1"/>
                </a:solidFill>
              </a:rPr>
              <a:t>Enter username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2" name="مستطيل 7">
            <a:extLst>
              <a:ext uri="{FF2B5EF4-FFF2-40B4-BE49-F238E27FC236}">
                <a16:creationId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7868871" y="3580387"/>
            <a:ext cx="990085" cy="11440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</a:rPr>
              <a:t>Determine the history of Pace's movements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98035" y="3335662"/>
            <a:ext cx="1" cy="3449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41651" y="366686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184771" y="3355427"/>
            <a:ext cx="0" cy="483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6027489" y="3466160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973305" y="3070851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496013" y="274963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7184771" y="3876047"/>
            <a:ext cx="70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ستطيل 15">
            <a:extLst>
              <a:ext uri="{FF2B5EF4-FFF2-40B4-BE49-F238E27FC236}">
                <a16:creationId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5253127" y="3721944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Click the View button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9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>
            <a:extLst>
              <a:ext uri="{FF2B5EF4-FFF2-40B4-BE49-F238E27FC236}">
                <a16:creationId xmlns:a16="http://schemas.microsoft.com/office/drawing/2014/main" id="{5E94C9F8-6D7B-F774-8C66-EC617F2EC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457905" y="1104622"/>
            <a:ext cx="8139693" cy="4610378"/>
          </a:xfrm>
          <a:prstGeom prst="rect">
            <a:avLst/>
          </a:prstGeom>
        </p:spPr>
      </p:pic>
      <p:sp>
        <p:nvSpPr>
          <p:cNvPr id="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771800" y="282180"/>
            <a:ext cx="418779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Inquiries - Reports</a:t>
            </a:r>
          </a:p>
        </p:txBody>
      </p:sp>
      <p:grpSp>
        <p:nvGrpSpPr>
          <p:cNvPr id="6" name="مجموعة 3">
            <a:extLst>
              <a:ext uri="{FF2B5EF4-FFF2-40B4-BE49-F238E27FC236}">
                <a16:creationId xmlns:a16="http://schemas.microsoft.com/office/drawing/2014/main" id="{1407741B-BB80-D3C2-195D-D9346F2AE607}"/>
              </a:ext>
            </a:extLst>
          </p:cNvPr>
          <p:cNvGrpSpPr/>
          <p:nvPr/>
        </p:nvGrpSpPr>
        <p:grpSpPr>
          <a:xfrm>
            <a:off x="7252876" y="405267"/>
            <a:ext cx="541979" cy="269427"/>
            <a:chOff x="7097501" y="1262471"/>
            <a:chExt cx="354819" cy="222313"/>
          </a:xfrm>
          <a:noFill/>
        </p:grpSpPr>
        <p:sp>
          <p:nvSpPr>
            <p:cNvPr id="7" name="سهم: بشكل رتبة عسكرية 4">
              <a:extLst>
                <a:ext uri="{FF2B5EF4-FFF2-40B4-BE49-F238E27FC236}">
                  <a16:creationId xmlns:a16="http://schemas.microsoft.com/office/drawing/2014/main" id="{6073391D-E00E-84D3-F993-BA11A1BA2CF9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5">
              <a:extLst>
                <a:ext uri="{FF2B5EF4-FFF2-40B4-BE49-F238E27FC236}">
                  <a16:creationId xmlns:a16="http://schemas.microsoft.com/office/drawing/2014/main" id="{8F2A677D-8E13-A2FF-8D77-EB9107E57D4A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سهم: بشكل رتبة عسكرية 6">
              <a:extLst>
                <a:ext uri="{FF2B5EF4-FFF2-40B4-BE49-F238E27FC236}">
                  <a16:creationId xmlns:a16="http://schemas.microsoft.com/office/drawing/2014/main" id="{234904D9-F0C3-0B58-398F-5D5D082D32F5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14600" y="1224262"/>
            <a:ext cx="1075184" cy="20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454556" y="981685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صورة 16">
            <a:extLst>
              <a:ext uri="{FF2B5EF4-FFF2-40B4-BE49-F238E27FC236}">
                <a16:creationId xmlns:a16="http://schemas.microsoft.com/office/drawing/2014/main" id="{CF89EB3A-3783-4A57-BA92-A75D3C07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675342" y="1668357"/>
            <a:ext cx="7704818" cy="38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8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6163" y="533400"/>
            <a:ext cx="8493037" cy="5692631"/>
            <a:chOff x="345061" y="382608"/>
            <a:chExt cx="8798939" cy="5843423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66484AC2-F008-95F2-8ABD-708DCDE86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8" b="5804"/>
            <a:stretch/>
          </p:blipFill>
          <p:spPr>
            <a:xfrm>
              <a:off x="655363" y="1707780"/>
              <a:ext cx="8349981" cy="4518251"/>
            </a:xfrm>
            <a:prstGeom prst="rect">
              <a:avLst/>
            </a:prstGeom>
          </p:spPr>
        </p:pic>
        <p:pic>
          <p:nvPicPr>
            <p:cNvPr id="4" name="صورة 18"/>
            <p:cNvPicPr/>
            <p:nvPr/>
          </p:nvPicPr>
          <p:blipFill rotWithShape="1">
            <a:blip r:embed="rId3"/>
            <a:srcRect b="4604"/>
            <a:stretch/>
          </p:blipFill>
          <p:spPr>
            <a:xfrm>
              <a:off x="649452" y="2454684"/>
              <a:ext cx="7609594" cy="3638612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67744" y="382608"/>
              <a:ext cx="4942833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First: Review the remittances disbursed and the archive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8047337" y="2581443"/>
              <a:ext cx="1096663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b="1" dirty="0">
                  <a:solidFill>
                    <a:schemeClr val="tx1"/>
                  </a:solidFill>
                </a:rPr>
                <a:t>Choose a username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مستطيل 15">
              <a:extLst>
                <a:ext uri="{FF2B5EF4-FFF2-40B4-BE49-F238E27FC236}">
                  <a16:creationId xmlns:a16="http://schemas.microsoft.com/office/drawing/2014/main" id="{AA07780D-F8D8-99DA-A1F0-81B8CDBFA798}"/>
                </a:ext>
              </a:extLst>
            </p:cNvPr>
            <p:cNvSpPr/>
            <p:nvPr/>
          </p:nvSpPr>
          <p:spPr>
            <a:xfrm>
              <a:off x="5220072" y="3335656"/>
              <a:ext cx="1548724" cy="111431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>
                  <a:solidFill>
                    <a:schemeClr val="tx1"/>
                  </a:solidFill>
                </a:rPr>
                <a:t>Click on view a daily report of disbursed transfers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مستطيل 7">
              <a:extLst>
                <a:ext uri="{FF2B5EF4-FFF2-40B4-BE49-F238E27FC236}">
                  <a16:creationId xmlns:a16="http://schemas.microsoft.com/office/drawing/2014/main" id="{C786FCB2-04C2-EC65-5E15-E68C49960500}"/>
                </a:ext>
              </a:extLst>
            </p:cNvPr>
            <p:cNvSpPr/>
            <p:nvPr/>
          </p:nvSpPr>
          <p:spPr>
            <a:xfrm>
              <a:off x="8153915" y="3185925"/>
              <a:ext cx="990085" cy="149869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>
                  <a:solidFill>
                    <a:schemeClr val="tx1"/>
                  </a:solidFill>
                </a:rPr>
                <a:t>Determine the date of disbursement of transfers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مستطيل 19">
              <a:extLst>
                <a:ext uri="{FF2B5EF4-FFF2-40B4-BE49-F238E27FC236}">
                  <a16:creationId xmlns:a16="http://schemas.microsoft.com/office/drawing/2014/main" id="{E30159F2-ADE4-9A16-5BA0-38388A4CAE4A}"/>
                </a:ext>
              </a:extLst>
            </p:cNvPr>
            <p:cNvSpPr/>
            <p:nvPr/>
          </p:nvSpPr>
          <p:spPr>
            <a:xfrm>
              <a:off x="2267744" y="2228095"/>
              <a:ext cx="1770856" cy="7690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Click on the Print Transfer Document button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مستطيل 21">
              <a:extLst>
                <a:ext uri="{FF2B5EF4-FFF2-40B4-BE49-F238E27FC236}">
                  <a16:creationId xmlns:a16="http://schemas.microsoft.com/office/drawing/2014/main" id="{53601689-8854-B273-6342-2D40BEC1C053}"/>
                </a:ext>
              </a:extLst>
            </p:cNvPr>
            <p:cNvSpPr/>
            <p:nvPr/>
          </p:nvSpPr>
          <p:spPr>
            <a:xfrm>
              <a:off x="381000" y="2206032"/>
              <a:ext cx="1822384" cy="7526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Exporting disbursed remittances to Excel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6247681" y="3004962"/>
              <a:ext cx="1" cy="344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75625" y="351396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63688" y="2917170"/>
              <a:ext cx="0" cy="2049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345061" y="213168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210577" y="3094326"/>
              <a:ext cx="0" cy="458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3753146" y="273254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33711" y="2841468"/>
              <a:ext cx="1" cy="27003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971620" y="315599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21" idx="5"/>
            </p:cNvCxnSpPr>
            <p:nvPr/>
          </p:nvCxnSpPr>
          <p:spPr>
            <a:xfrm flipH="1">
              <a:off x="7425520" y="2958718"/>
              <a:ext cx="587407" cy="157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85644" y="273492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13" idx="1"/>
            </p:cNvCxnSpPr>
            <p:nvPr/>
          </p:nvCxnSpPr>
          <p:spPr>
            <a:xfrm flipH="1">
              <a:off x="7214144" y="3552366"/>
              <a:ext cx="70047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058633" y="1936403"/>
              <a:ext cx="1458305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7" name="Straight Arrow Connector 36"/>
            <p:cNvCxnSpPr>
              <a:cxnSpLocks/>
            </p:cNvCxnSpPr>
            <p:nvPr/>
          </p:nvCxnSpPr>
          <p:spPr>
            <a:xfrm flipH="1">
              <a:off x="3307829" y="1496819"/>
              <a:ext cx="349771" cy="38989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028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32426" y="373305"/>
            <a:ext cx="8411574" cy="5875095"/>
            <a:chOff x="732426" y="373305"/>
            <a:chExt cx="8411574" cy="5875095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040B57E8-1BEF-5F5B-F657-B6D2A9799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92"/>
            <a:stretch/>
          </p:blipFill>
          <p:spPr>
            <a:xfrm>
              <a:off x="732426" y="1219200"/>
              <a:ext cx="7946454" cy="5029200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23728" y="373305"/>
              <a:ext cx="4942833" cy="58477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Second: Comparing disbursed remittances with archived and synchronized remittances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صورة 19"/>
            <p:cNvPicPr/>
            <p:nvPr/>
          </p:nvPicPr>
          <p:blipFill rotWithShape="1">
            <a:blip r:embed="rId3"/>
            <a:srcRect b="4486"/>
            <a:stretch/>
          </p:blipFill>
          <p:spPr>
            <a:xfrm>
              <a:off x="883538" y="2348880"/>
              <a:ext cx="7609594" cy="374441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23728" y="1624152"/>
              <a:ext cx="1412820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3266092" y="1392034"/>
              <a:ext cx="270456" cy="20147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8388424" y="2429474"/>
              <a:ext cx="755576" cy="99952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 err="1"/>
                <a:t>chooes</a:t>
              </a:r>
              <a:r>
                <a:rPr lang="en-US" sz="1400" dirty="0"/>
                <a:t> the user name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5969898" y="1768168"/>
              <a:ext cx="1421502" cy="8436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>
                  <a:solidFill>
                    <a:schemeClr val="tx1"/>
                  </a:solidFill>
                </a:rPr>
                <a:t>Determine the date of disbursement of transfers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4811406" y="1912184"/>
              <a:ext cx="1124815" cy="69618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Specify the image folder path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3582233" y="2715006"/>
              <a:ext cx="1106101" cy="101879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200" dirty="0">
                  <a:solidFill>
                    <a:schemeClr val="tx1"/>
                  </a:solidFill>
                </a:rPr>
                <a:t>Click on the button to view a daily report of disbursed transfers</a:t>
              </a:r>
              <a:endParaRPr lang="ar-YE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8134253" y="3965064"/>
              <a:ext cx="907210" cy="11201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All transfers will be displayed </a:t>
              </a:r>
              <a:br>
                <a:rPr lang="en-US" sz="1400" dirty="0"/>
              </a:b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7840092" y="5373216"/>
              <a:ext cx="1096663" cy="72007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200" dirty="0">
                  <a:solidFill>
                    <a:schemeClr val="tx1"/>
                  </a:solidFill>
                </a:rPr>
                <a:t>Click on the Sync All Transfers button</a:t>
              </a:r>
              <a:endParaRPr lang="ar-YE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6518229" y="5790717"/>
              <a:ext cx="132186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688334" y="3105774"/>
              <a:ext cx="660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193824" y="2569006"/>
              <a:ext cx="0" cy="31623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7524329" y="4364736"/>
              <a:ext cx="58204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8071645" y="2925326"/>
              <a:ext cx="4214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653457" y="2569006"/>
              <a:ext cx="0" cy="36023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387178" y="252358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240673" y="25612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678266" y="284039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573813" y="55285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0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40092" y="410254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1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8134252" y="26487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31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2355" y="533400"/>
            <a:ext cx="7678094" cy="5775920"/>
            <a:chOff x="862355" y="226034"/>
            <a:chExt cx="8262166" cy="6083286"/>
          </a:xfrm>
        </p:grpSpPr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95736" y="226034"/>
              <a:ext cx="4942832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Third: A general inquiry about the beneficiary’s status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صورة 9">
              <a:extLst>
                <a:ext uri="{FF2B5EF4-FFF2-40B4-BE49-F238E27FC236}">
                  <a16:creationId xmlns:a16="http://schemas.microsoft.com/office/drawing/2014/main" id="{BE1AB074-FBE0-EBC6-D7D4-1F70D51A4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55" y="1268760"/>
              <a:ext cx="7609594" cy="504056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771800" y="1951572"/>
              <a:ext cx="1412820" cy="1631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4184620" y="1433376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1" name="صورة 7">
              <a:extLst>
                <a:ext uri="{FF2B5EF4-FFF2-40B4-BE49-F238E27FC236}">
                  <a16:creationId xmlns:a16="http://schemas.microsoft.com/office/drawing/2014/main" id="{12E27B14-D302-C8D2-D8C5-1090BF530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59" y="2303016"/>
              <a:ext cx="7548585" cy="29720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167BA5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7956377" y="3200400"/>
              <a:ext cx="1168144" cy="1143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Enter the beneficiary number - the transfer number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1065201" y="3391067"/>
              <a:ext cx="1124815" cy="9523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>
                  <a:solidFill>
                    <a:schemeClr val="tx1"/>
                  </a:solidFill>
                </a:rPr>
                <a:t>Click on the Search and Inquire button</a:t>
              </a:r>
              <a:endParaRPr lang="ar-YE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90016" y="3645024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7524328" y="3789040"/>
              <a:ext cx="43204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24271" y="353888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2205068" y="339106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461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30306" y="695980"/>
            <a:ext cx="8485501" cy="5535011"/>
            <a:chOff x="230306" y="695980"/>
            <a:chExt cx="8485501" cy="5535011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60AB09CC-0C3B-6804-8679-567ECD6B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36"/>
            <a:stretch/>
          </p:blipFill>
          <p:spPr>
            <a:xfrm>
              <a:off x="990600" y="1362732"/>
              <a:ext cx="7452851" cy="465706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313960" y="1983722"/>
              <a:ext cx="1412820" cy="2390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743193" y="1546936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AF8BC05B-C81C-9329-01D1-22EBBD6FA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43"/>
            <a:stretch/>
          </p:blipFill>
          <p:spPr>
            <a:xfrm>
              <a:off x="792713" y="2222786"/>
              <a:ext cx="7574981" cy="4008205"/>
            </a:xfrm>
            <a:prstGeom prst="rect">
              <a:avLst/>
            </a:prstGeom>
          </p:spPr>
        </p:pic>
        <p:sp>
          <p:nvSpPr>
            <p:cNvPr id="2" name="مستطيل 13">
              <a:extLst>
                <a:ext uri="{FF2B5EF4-FFF2-40B4-BE49-F238E27FC236}">
                  <a16:creationId xmlns:a16="http://schemas.microsoft.com/office/drawing/2014/main" id="{B379D42A-F309-BB59-905C-6A2BAFA8A5C1}"/>
                </a:ext>
              </a:extLst>
            </p:cNvPr>
            <p:cNvSpPr/>
            <p:nvPr/>
          </p:nvSpPr>
          <p:spPr>
            <a:xfrm>
              <a:off x="3383115" y="4196910"/>
              <a:ext cx="1124815" cy="151809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Specify the period for which you want to display the statement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Arrow Connector 13">
              <a:extLst>
                <a:ext uri="{FF2B5EF4-FFF2-40B4-BE49-F238E27FC236}">
                  <a16:creationId xmlns:a16="http://schemas.microsoft.com/office/drawing/2014/main" id="{9AFBAC7B-5D16-35E8-1C0A-F709FDE36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6601" y="3527696"/>
              <a:ext cx="0" cy="5967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شكل بيضاوي 61">
              <a:extLst>
                <a:ext uri="{FF2B5EF4-FFF2-40B4-BE49-F238E27FC236}">
                  <a16:creationId xmlns:a16="http://schemas.microsoft.com/office/drawing/2014/main" id="{48FF637B-E1C5-9028-33A3-043E3D09C789}"/>
                </a:ext>
              </a:extLst>
            </p:cNvPr>
            <p:cNvSpPr/>
            <p:nvPr/>
          </p:nvSpPr>
          <p:spPr>
            <a:xfrm>
              <a:off x="3812382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7" name="مستطيل 13">
              <a:extLst>
                <a:ext uri="{FF2B5EF4-FFF2-40B4-BE49-F238E27FC236}">
                  <a16:creationId xmlns:a16="http://schemas.microsoft.com/office/drawing/2014/main" id="{19C2431A-4737-2574-4AE4-21485768AC1F}"/>
                </a:ext>
              </a:extLst>
            </p:cNvPr>
            <p:cNvSpPr/>
            <p:nvPr/>
          </p:nvSpPr>
          <p:spPr>
            <a:xfrm>
              <a:off x="7590992" y="326266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b="1" dirty="0"/>
                <a:t>Choose account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13">
              <a:extLst>
                <a:ext uri="{FF2B5EF4-FFF2-40B4-BE49-F238E27FC236}">
                  <a16:creationId xmlns:a16="http://schemas.microsoft.com/office/drawing/2014/main" id="{DB01E542-0DBE-3A3E-9F24-C9B20EF1D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0487" y="3414144"/>
              <a:ext cx="5205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شكل بيضاوي 61">
              <a:extLst>
                <a:ext uri="{FF2B5EF4-FFF2-40B4-BE49-F238E27FC236}">
                  <a16:creationId xmlns:a16="http://schemas.microsoft.com/office/drawing/2014/main" id="{1D93ABBB-FE49-DD84-AF40-6B4C8EE68EDF}"/>
                </a:ext>
              </a:extLst>
            </p:cNvPr>
            <p:cNvSpPr/>
            <p:nvPr/>
          </p:nvSpPr>
          <p:spPr>
            <a:xfrm>
              <a:off x="7247168" y="30947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6" name="مستطيل 13">
              <a:extLst>
                <a:ext uri="{FF2B5EF4-FFF2-40B4-BE49-F238E27FC236}">
                  <a16:creationId xmlns:a16="http://schemas.microsoft.com/office/drawing/2014/main" id="{7534235C-63A0-B46C-C5F9-25F871E92DE5}"/>
                </a:ext>
              </a:extLst>
            </p:cNvPr>
            <p:cNvSpPr/>
            <p:nvPr/>
          </p:nvSpPr>
          <p:spPr>
            <a:xfrm>
              <a:off x="4998817" y="4153739"/>
              <a:ext cx="1249583" cy="87546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b="1" dirty="0"/>
                <a:t>Click on fetch accounts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id="{6292D0A2-7B10-87A4-D6E7-165C6830F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0" y="3429000"/>
              <a:ext cx="0" cy="72196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شكل بيضاوي 61">
              <a:extLst>
                <a:ext uri="{FF2B5EF4-FFF2-40B4-BE49-F238E27FC236}">
                  <a16:creationId xmlns:a16="http://schemas.microsoft.com/office/drawing/2014/main" id="{388CE072-E935-1745-097C-DF6EB984C4AD}"/>
                </a:ext>
              </a:extLst>
            </p:cNvPr>
            <p:cNvSpPr/>
            <p:nvPr/>
          </p:nvSpPr>
          <p:spPr>
            <a:xfrm>
              <a:off x="5462537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1" name="مستطيل 13">
              <a:extLst>
                <a:ext uri="{FF2B5EF4-FFF2-40B4-BE49-F238E27FC236}">
                  <a16:creationId xmlns:a16="http://schemas.microsoft.com/office/drawing/2014/main" id="{BD056C7E-AD42-1D8C-BF23-53CDA4B74EF1}"/>
                </a:ext>
              </a:extLst>
            </p:cNvPr>
            <p:cNvSpPr/>
            <p:nvPr/>
          </p:nvSpPr>
          <p:spPr>
            <a:xfrm>
              <a:off x="230306" y="3154651"/>
              <a:ext cx="1124815" cy="96975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b="1" dirty="0">
                  <a:solidFill>
                    <a:schemeClr val="tx1"/>
                  </a:solidFill>
                </a:rPr>
                <a:t>Click on the View Detection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13">
              <a:extLst>
                <a:ext uri="{FF2B5EF4-FFF2-40B4-BE49-F238E27FC236}">
                  <a16:creationId xmlns:a16="http://schemas.microsoft.com/office/drawing/2014/main" id="{A62AE908-CF2A-4F1D-6C7C-A66A95CC4EBE}"/>
                </a:ext>
              </a:extLst>
            </p:cNvPr>
            <p:cNvCxnSpPr/>
            <p:nvPr/>
          </p:nvCxnSpPr>
          <p:spPr>
            <a:xfrm>
              <a:off x="1355121" y="3345755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id="{32D28018-AD77-F793-C136-F4B97CD313D7}"/>
                </a:ext>
              </a:extLst>
            </p:cNvPr>
            <p:cNvSpPr/>
            <p:nvPr/>
          </p:nvSpPr>
          <p:spPr>
            <a:xfrm>
              <a:off x="1370173" y="315465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0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View account statement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203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8600" y="359528"/>
            <a:ext cx="8538567" cy="5736472"/>
            <a:chOff x="228600" y="359528"/>
            <a:chExt cx="8538567" cy="5736472"/>
          </a:xfrm>
        </p:grpSpPr>
        <p:sp>
          <p:nvSpPr>
            <p:cNvPr id="2" name="عنوان 1">
              <a:extLst>
                <a:ext uri="{FF2B5EF4-FFF2-40B4-BE49-F238E27FC236}">
                  <a16:creationId xmlns:a16="http://schemas.microsoft.com/office/drawing/2014/main" id="{246C70E0-0DC7-A6FA-E07B-B9B902204EB5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Permissions, setting and help</a:t>
              </a: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9"/>
            <a:stretch/>
          </p:blipFill>
          <p:spPr bwMode="auto">
            <a:xfrm>
              <a:off x="228600" y="1066800"/>
              <a:ext cx="8538567" cy="502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64"/>
            <a:stretch/>
          </p:blipFill>
          <p:spPr bwMode="auto">
            <a:xfrm>
              <a:off x="609600" y="1676400"/>
              <a:ext cx="7454305" cy="35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15938D58-5539-AADF-B4B9-5B1C8784B4ED}"/>
                </a:ext>
              </a:extLst>
            </p:cNvPr>
            <p:cNvSpPr/>
            <p:nvPr/>
          </p:nvSpPr>
          <p:spPr>
            <a:xfrm>
              <a:off x="609600" y="1753676"/>
              <a:ext cx="1143000" cy="2275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8">
              <a:extLst>
                <a:ext uri="{FF2B5EF4-FFF2-40B4-BE49-F238E27FC236}">
                  <a16:creationId xmlns:a16="http://schemas.microsoft.com/office/drawing/2014/main" id="{0FE8C45D-9E50-5943-2E7C-F0ADFA38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100" y="1327053"/>
              <a:ext cx="381000" cy="4266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61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82352" y="566022"/>
            <a:ext cx="8098225" cy="5484446"/>
            <a:chOff x="582352" y="566022"/>
            <a:chExt cx="8098225" cy="5484446"/>
          </a:xfrm>
        </p:grpSpPr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6748982" y="781092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10" name="سهم: بشكل رتبة عسكرية 9">
                <a:extLst>
                  <a:ext uri="{FF2B5EF4-FFF2-40B4-BE49-F238E27FC236}">
                    <a16:creationId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سهم: بشكل رتبة عسكرية 10">
                <a:extLst>
                  <a:ext uri="{FF2B5EF4-FFF2-40B4-BE49-F238E27FC236}">
                    <a16:creationId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سهم: بشكل رتبة عسكرية 11">
                <a:extLst>
                  <a:ext uri="{FF2B5EF4-FFF2-40B4-BE49-F238E27FC236}">
                    <a16:creationId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2952192" y="566022"/>
              <a:ext cx="3384376" cy="6767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b="1" dirty="0"/>
                <a:t>Al Amal Express transfer screens</a:t>
              </a:r>
              <a:endParaRPr lang="ar-SA" sz="2000" b="1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0"/>
            <a:stretch/>
          </p:blipFill>
          <p:spPr bwMode="auto">
            <a:xfrm>
              <a:off x="582352" y="1726942"/>
              <a:ext cx="8098225" cy="43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مستطيل 13">
              <a:extLst>
                <a:ext uri="{FF2B5EF4-FFF2-40B4-BE49-F238E27FC236}">
                  <a16:creationId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7899536" y="1863511"/>
              <a:ext cx="781041" cy="1807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  <p:cxnSp>
          <p:nvCxnSpPr>
            <p:cNvPr id="16" name="رابط كسهم مستقيم 15">
              <a:extLst>
                <a:ext uri="{FF2B5EF4-FFF2-40B4-BE49-F238E27FC236}">
                  <a16:creationId xmlns:a16="http://schemas.microsoft.com/office/drawing/2014/main" id="{3F6BBE02-363D-8B93-2463-5C8F7E9A3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4837" y="1581063"/>
              <a:ext cx="146813" cy="2917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3"/>
            <a:stretch/>
          </p:blipFill>
          <p:spPr bwMode="auto">
            <a:xfrm>
              <a:off x="1455541" y="2133829"/>
              <a:ext cx="6172200" cy="3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6623731" y="2310572"/>
              <a:ext cx="1046924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</p:grpSp>
    </p:spTree>
    <p:extLst>
      <p:ext uri="{BB962C8B-B14F-4D97-AF65-F5344CB8AC3E}">
        <p14:creationId xmlns:p14="http://schemas.microsoft.com/office/powerpoint/2010/main" val="1611242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695980"/>
            <a:ext cx="8318666" cy="4975905"/>
            <a:chOff x="457200" y="695980"/>
            <a:chExt cx="8318666" cy="4975905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417D2387-52F5-702B-4FDD-9623E78EF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980"/>
            <a:stretch/>
          </p:blipFill>
          <p:spPr>
            <a:xfrm>
              <a:off x="457200" y="1624818"/>
              <a:ext cx="7996374" cy="4047067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238ED7E3-6AF4-738A-5631-22B333BBE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1" t="8893" r="5309" b="8103"/>
            <a:stretch/>
          </p:blipFill>
          <p:spPr>
            <a:xfrm>
              <a:off x="1470675" y="2234418"/>
              <a:ext cx="6629401" cy="3437467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id="{86FEF05F-1476-40BA-2CD0-14BAF56E581F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First: User Permissions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40044C-5A98-EC2A-E712-7C70A9473AD2}"/>
                </a:ext>
              </a:extLst>
            </p:cNvPr>
            <p:cNvSpPr/>
            <p:nvPr/>
          </p:nvSpPr>
          <p:spPr>
            <a:xfrm>
              <a:off x="475957" y="1828800"/>
              <a:ext cx="1276643" cy="220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C4F8F4A-8315-3E46-5C4D-91465B335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7604" y="1358359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ستطيل 13">
              <a:extLst>
                <a:ext uri="{FF2B5EF4-FFF2-40B4-BE49-F238E27FC236}">
                  <a16:creationId xmlns:a16="http://schemas.microsoft.com/office/drawing/2014/main" id="{C1581D3A-20E9-6203-876D-BE7BFA1EF324}"/>
                </a:ext>
              </a:extLst>
            </p:cNvPr>
            <p:cNvSpPr/>
            <p:nvPr/>
          </p:nvSpPr>
          <p:spPr>
            <a:xfrm>
              <a:off x="7835858" y="2612589"/>
              <a:ext cx="940008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Enter a  username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3">
              <a:extLst>
                <a:ext uri="{FF2B5EF4-FFF2-40B4-BE49-F238E27FC236}">
                  <a16:creationId xmlns:a16="http://schemas.microsoft.com/office/drawing/2014/main" id="{03C997AE-E38E-C404-D2EE-361BE709710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086600" y="2872082"/>
              <a:ext cx="7492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شكل بيضاوي 61">
              <a:extLst>
                <a:ext uri="{FF2B5EF4-FFF2-40B4-BE49-F238E27FC236}">
                  <a16:creationId xmlns:a16="http://schemas.microsoft.com/office/drawing/2014/main" id="{F6956713-F7B5-76DF-9AE0-E4F57041D5B7}"/>
                </a:ext>
              </a:extLst>
            </p:cNvPr>
            <p:cNvSpPr/>
            <p:nvPr/>
          </p:nvSpPr>
          <p:spPr>
            <a:xfrm>
              <a:off x="7319381" y="261258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id="{5F0C86D4-9AE4-F83A-984C-1CAAD5F13A4B}"/>
                </a:ext>
              </a:extLst>
            </p:cNvPr>
            <p:cNvSpPr/>
            <p:nvPr/>
          </p:nvSpPr>
          <p:spPr>
            <a:xfrm>
              <a:off x="3110668" y="2743200"/>
              <a:ext cx="1124815" cy="64786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Click on the View Data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3">
              <a:extLst>
                <a:ext uri="{FF2B5EF4-FFF2-40B4-BE49-F238E27FC236}">
                  <a16:creationId xmlns:a16="http://schemas.microsoft.com/office/drawing/2014/main" id="{B01E3310-1ED3-7E80-63C9-83E87C573DB5}"/>
                </a:ext>
              </a:extLst>
            </p:cNvPr>
            <p:cNvCxnSpPr/>
            <p:nvPr/>
          </p:nvCxnSpPr>
          <p:spPr>
            <a:xfrm>
              <a:off x="4235483" y="299715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شكل بيضاوي 61">
              <a:extLst>
                <a:ext uri="{FF2B5EF4-FFF2-40B4-BE49-F238E27FC236}">
                  <a16:creationId xmlns:a16="http://schemas.microsoft.com/office/drawing/2014/main" id="{20984ECF-29DF-645F-57FE-5EC593E196EA}"/>
                </a:ext>
              </a:extLst>
            </p:cNvPr>
            <p:cNvSpPr/>
            <p:nvPr/>
          </p:nvSpPr>
          <p:spPr>
            <a:xfrm>
              <a:off x="4250535" y="274320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0" name="مستطيل 13">
              <a:extLst>
                <a:ext uri="{FF2B5EF4-FFF2-40B4-BE49-F238E27FC236}">
                  <a16:creationId xmlns:a16="http://schemas.microsoft.com/office/drawing/2014/main" id="{D018DA6D-93B2-536B-9980-4E2C0C6172E7}"/>
                </a:ext>
              </a:extLst>
            </p:cNvPr>
            <p:cNvSpPr/>
            <p:nvPr/>
          </p:nvSpPr>
          <p:spPr>
            <a:xfrm>
              <a:off x="1065201" y="3391067"/>
              <a:ext cx="1124815" cy="14095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The user data and the permissions granted to him will be displayed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13">
              <a:extLst>
                <a:ext uri="{FF2B5EF4-FFF2-40B4-BE49-F238E27FC236}">
                  <a16:creationId xmlns:a16="http://schemas.microsoft.com/office/drawing/2014/main" id="{B273E212-C247-E5F8-D496-B21C44EB15E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016" y="384328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id="{6BBAA104-7616-8D1C-7BF1-1F44AF94F2BD}"/>
                </a:ext>
              </a:extLst>
            </p:cNvPr>
            <p:cNvSpPr/>
            <p:nvPr/>
          </p:nvSpPr>
          <p:spPr>
            <a:xfrm>
              <a:off x="2254551" y="351725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944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359528"/>
            <a:ext cx="7810916" cy="4954167"/>
            <a:chOff x="533400" y="359528"/>
            <a:chExt cx="7810916" cy="4954167"/>
          </a:xfrm>
        </p:grpSpPr>
        <p:grpSp>
          <p:nvGrpSpPr>
            <p:cNvPr id="7" name="مجموعة 6">
              <a:extLst>
                <a:ext uri="{FF2B5EF4-FFF2-40B4-BE49-F238E27FC236}">
                  <a16:creationId xmlns:a16="http://schemas.microsoft.com/office/drawing/2014/main" id="{D452F2FF-561E-8C72-22A6-16D0D7CC449E}"/>
                </a:ext>
              </a:extLst>
            </p:cNvPr>
            <p:cNvGrpSpPr/>
            <p:nvPr/>
          </p:nvGrpSpPr>
          <p:grpSpPr>
            <a:xfrm>
              <a:off x="533400" y="1295400"/>
              <a:ext cx="7810916" cy="4018295"/>
              <a:chOff x="533400" y="1295400"/>
              <a:chExt cx="7810916" cy="4018295"/>
            </a:xfrm>
          </p:grpSpPr>
          <p:pic>
            <p:nvPicPr>
              <p:cNvPr id="4" name="صورة 3">
                <a:extLst>
                  <a:ext uri="{FF2B5EF4-FFF2-40B4-BE49-F238E27FC236}">
                    <a16:creationId xmlns:a16="http://schemas.microsoft.com/office/drawing/2014/main" id="{B8D58C3F-0E92-2AFB-C7BC-59AAFDF90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8499"/>
              <a:stretch/>
            </p:blipFill>
            <p:spPr>
              <a:xfrm>
                <a:off x="533400" y="1295400"/>
                <a:ext cx="7810916" cy="4018295"/>
              </a:xfrm>
              <a:prstGeom prst="rect">
                <a:avLst/>
              </a:prstGeom>
            </p:spPr>
          </p:pic>
          <p:pic>
            <p:nvPicPr>
              <p:cNvPr id="6" name="صورة 5">
                <a:extLst>
                  <a:ext uri="{FF2B5EF4-FFF2-40B4-BE49-F238E27FC236}">
                    <a16:creationId xmlns:a16="http://schemas.microsoft.com/office/drawing/2014/main" id="{1CA79F73-AF80-0944-90C9-3BCD3264A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00" t="21838" r="26667" b="23320"/>
              <a:stretch/>
            </p:blipFill>
            <p:spPr>
              <a:xfrm>
                <a:off x="2286000" y="1981199"/>
                <a:ext cx="4419600" cy="2819401"/>
              </a:xfrm>
              <a:prstGeom prst="rect">
                <a:avLst/>
              </a:prstGeom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4FEA4D27-699B-402E-8D39-B0B4B80566C4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Second: Change the password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BD23CE4-96C1-0390-2CB5-DB2E9DF1DBDA}"/>
                </a:ext>
              </a:extLst>
            </p:cNvPr>
            <p:cNvSpPr/>
            <p:nvPr/>
          </p:nvSpPr>
          <p:spPr>
            <a:xfrm>
              <a:off x="685800" y="1688743"/>
              <a:ext cx="1108020" cy="1433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D635C6F9-91FB-05C0-0139-D363D416F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824" y="1150961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FE996FAC-326D-800E-D9F7-3BCA0DFFA9A4}"/>
                </a:ext>
              </a:extLst>
            </p:cNvPr>
            <p:cNvSpPr/>
            <p:nvPr/>
          </p:nvSpPr>
          <p:spPr>
            <a:xfrm>
              <a:off x="1716637" y="2667000"/>
              <a:ext cx="1124815" cy="69916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Enter your current password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75AE40E8-C0AB-54E9-71D0-21926EC60794}"/>
                </a:ext>
              </a:extLst>
            </p:cNvPr>
            <p:cNvCxnSpPr/>
            <p:nvPr/>
          </p:nvCxnSpPr>
          <p:spPr>
            <a:xfrm>
              <a:off x="2841452" y="3101133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id="{EB7F8FCE-4343-508E-B943-1F3A9317B7F3}"/>
                </a:ext>
              </a:extLst>
            </p:cNvPr>
            <p:cNvSpPr/>
            <p:nvPr/>
          </p:nvSpPr>
          <p:spPr>
            <a:xfrm>
              <a:off x="2856504" y="284717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id="{96B6EE7A-DD00-9EC2-1C8F-B3555A4EBD20}"/>
                </a:ext>
              </a:extLst>
            </p:cNvPr>
            <p:cNvSpPr/>
            <p:nvPr/>
          </p:nvSpPr>
          <p:spPr>
            <a:xfrm>
              <a:off x="6158244" y="3101133"/>
              <a:ext cx="1385556" cy="8469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Change the password and confirm it again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24CB65D4-2A80-242D-3DDD-0EDDE8174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8817" y="3390899"/>
              <a:ext cx="41942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81A1F6D2-FFCA-EA14-56D2-AB85B67830D6}"/>
                </a:ext>
              </a:extLst>
            </p:cNvPr>
            <p:cNvSpPr/>
            <p:nvPr/>
          </p:nvSpPr>
          <p:spPr>
            <a:xfrm>
              <a:off x="5948530" y="31287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9" name="مستطيل 13">
              <a:extLst>
                <a:ext uri="{FF2B5EF4-FFF2-40B4-BE49-F238E27FC236}">
                  <a16:creationId xmlns:a16="http://schemas.microsoft.com/office/drawing/2014/main" id="{3F94E787-9663-03C8-555F-2997A5E9251D}"/>
                </a:ext>
              </a:extLst>
            </p:cNvPr>
            <p:cNvSpPr/>
            <p:nvPr/>
          </p:nvSpPr>
          <p:spPr>
            <a:xfrm>
              <a:off x="1658437" y="3620118"/>
              <a:ext cx="1385557" cy="72328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Click on the Update button  password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3">
              <a:extLst>
                <a:ext uri="{FF2B5EF4-FFF2-40B4-BE49-F238E27FC236}">
                  <a16:creationId xmlns:a16="http://schemas.microsoft.com/office/drawing/2014/main" id="{27D3D5D3-D5B8-6E1A-5575-2D9863491647}"/>
                </a:ext>
              </a:extLst>
            </p:cNvPr>
            <p:cNvCxnSpPr/>
            <p:nvPr/>
          </p:nvCxnSpPr>
          <p:spPr>
            <a:xfrm>
              <a:off x="3000807" y="394809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شكل بيضاوي 61">
              <a:extLst>
                <a:ext uri="{FF2B5EF4-FFF2-40B4-BE49-F238E27FC236}">
                  <a16:creationId xmlns:a16="http://schemas.microsoft.com/office/drawing/2014/main" id="{BCF08DE5-3E4C-9647-81A6-3A8B892FCAA9}"/>
                </a:ext>
              </a:extLst>
            </p:cNvPr>
            <p:cNvSpPr/>
            <p:nvPr/>
          </p:nvSpPr>
          <p:spPr>
            <a:xfrm>
              <a:off x="3015859" y="36941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36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1693" y="390305"/>
            <a:ext cx="8563708" cy="6108167"/>
            <a:chOff x="351693" y="390305"/>
            <a:chExt cx="8563708" cy="6108167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C45F7A90-00A5-1971-AD40-BF6496F5E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351693" y="965185"/>
              <a:ext cx="8563708" cy="5085095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6454FAFE-CDA7-0409-A087-FA845B20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67" t="20356" r="16667" b="26285"/>
            <a:stretch/>
          </p:blipFill>
          <p:spPr>
            <a:xfrm>
              <a:off x="4004737" y="1450332"/>
              <a:ext cx="4910664" cy="2209800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6D8D9637-1DFF-E492-B64A-962F566E0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67" t="20356" r="17500" b="26285"/>
            <a:stretch/>
          </p:blipFill>
          <p:spPr>
            <a:xfrm>
              <a:off x="609600" y="3660132"/>
              <a:ext cx="4343400" cy="2209800"/>
            </a:xfrm>
            <a:prstGeom prst="rect">
              <a:avLst/>
            </a:prstGeom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13AB77B9-B698-CB3E-D0CA-9F25C3F9A532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90305"/>
              <a:ext cx="4942833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Third: Preparing the exchange team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83739AA8-2132-23FE-92FB-FC9F6923AFBD}"/>
                </a:ext>
              </a:extLst>
            </p:cNvPr>
            <p:cNvSpPr/>
            <p:nvPr/>
          </p:nvSpPr>
          <p:spPr>
            <a:xfrm>
              <a:off x="351693" y="1808790"/>
              <a:ext cx="1412820" cy="2486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3C4E68B6-D721-412A-BEC5-328548580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513" y="129059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EDDC081C-952C-6C42-2056-405C6C46F871}"/>
                </a:ext>
              </a:extLst>
            </p:cNvPr>
            <p:cNvSpPr/>
            <p:nvPr/>
          </p:nvSpPr>
          <p:spPr>
            <a:xfrm>
              <a:off x="4000432" y="268826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Enter team data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F206FDAC-5236-30D0-1F26-99AB0780DA17}"/>
                </a:ext>
              </a:extLst>
            </p:cNvPr>
            <p:cNvCxnSpPr/>
            <p:nvPr/>
          </p:nvCxnSpPr>
          <p:spPr>
            <a:xfrm>
              <a:off x="5125247" y="294221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id="{1A246C5B-3B74-1C5E-88D3-D747BA2F3E5A}"/>
                </a:ext>
              </a:extLst>
            </p:cNvPr>
            <p:cNvSpPr/>
            <p:nvPr/>
          </p:nvSpPr>
          <p:spPr>
            <a:xfrm>
              <a:off x="5140299" y="268826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id="{AA5AA0C8-EAB7-7681-F062-7F9132E8CCCB}"/>
                </a:ext>
              </a:extLst>
            </p:cNvPr>
            <p:cNvSpPr/>
            <p:nvPr/>
          </p:nvSpPr>
          <p:spPr>
            <a:xfrm>
              <a:off x="5880646" y="388578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Click the save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E1F62763-DCF5-1E11-A63F-A168EB0EE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2774" y="3399134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98E34569-105A-4609-C455-1C1EFD54451D}"/>
                </a:ext>
              </a:extLst>
            </p:cNvPr>
            <p:cNvSpPr/>
            <p:nvPr/>
          </p:nvSpPr>
          <p:spPr>
            <a:xfrm>
              <a:off x="6219699" y="364430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13">
              <a:extLst>
                <a:ext uri="{FF2B5EF4-FFF2-40B4-BE49-F238E27FC236}">
                  <a16:creationId xmlns:a16="http://schemas.microsoft.com/office/drawing/2014/main" id="{49D648A0-3800-5C8E-CB17-0355FDADF5F2}"/>
                </a:ext>
              </a:extLst>
            </p:cNvPr>
            <p:cNvSpPr/>
            <p:nvPr/>
          </p:nvSpPr>
          <p:spPr>
            <a:xfrm>
              <a:off x="7476272" y="3790663"/>
              <a:ext cx="1324407" cy="108613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Determine the attendance time and departure time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3">
              <a:extLst>
                <a:ext uri="{FF2B5EF4-FFF2-40B4-BE49-F238E27FC236}">
                  <a16:creationId xmlns:a16="http://schemas.microsoft.com/office/drawing/2014/main" id="{23DC250D-8747-D5B2-36BD-B86B402BA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200" y="3347064"/>
              <a:ext cx="0" cy="427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id="{8F1BA6CB-5546-560D-AFF3-2C6E11BC90F1}"/>
                </a:ext>
              </a:extLst>
            </p:cNvPr>
            <p:cNvSpPr/>
            <p:nvPr/>
          </p:nvSpPr>
          <p:spPr>
            <a:xfrm>
              <a:off x="8534400" y="34803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3" name="مستطيل 13">
              <a:extLst>
                <a:ext uri="{FF2B5EF4-FFF2-40B4-BE49-F238E27FC236}">
                  <a16:creationId xmlns:a16="http://schemas.microsoft.com/office/drawing/2014/main" id="{79CEBC23-C49E-D9D3-EE4C-48975E52AB6D}"/>
                </a:ext>
              </a:extLst>
            </p:cNvPr>
            <p:cNvSpPr/>
            <p:nvPr/>
          </p:nvSpPr>
          <p:spPr>
            <a:xfrm>
              <a:off x="5406578" y="4876801"/>
              <a:ext cx="1124815" cy="80187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en-US" sz="1400" dirty="0"/>
                <a:t>Edit status for team members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13">
              <a:extLst>
                <a:ext uri="{FF2B5EF4-FFF2-40B4-BE49-F238E27FC236}">
                  <a16:creationId xmlns:a16="http://schemas.microsoft.com/office/drawing/2014/main" id="{953D71F4-3F73-63C2-E235-5801D05DF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893" y="5434795"/>
              <a:ext cx="6026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مستطيل 13">
              <a:extLst>
                <a:ext uri="{FF2B5EF4-FFF2-40B4-BE49-F238E27FC236}">
                  <a16:creationId xmlns:a16="http://schemas.microsoft.com/office/drawing/2014/main" id="{06D87F8E-C557-18FB-F6E4-14043791B2C3}"/>
                </a:ext>
              </a:extLst>
            </p:cNvPr>
            <p:cNvSpPr/>
            <p:nvPr/>
          </p:nvSpPr>
          <p:spPr>
            <a:xfrm>
              <a:off x="2438400" y="59794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Click the save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13">
              <a:extLst>
                <a:ext uri="{FF2B5EF4-FFF2-40B4-BE49-F238E27FC236}">
                  <a16:creationId xmlns:a16="http://schemas.microsoft.com/office/drawing/2014/main" id="{130A89AC-3A33-6EA4-CD51-53ED5E55D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0528" y="5492835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503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1960" y="359528"/>
            <a:ext cx="8244840" cy="5753709"/>
            <a:chOff x="441960" y="359528"/>
            <a:chExt cx="8683856" cy="5753709"/>
          </a:xfrm>
        </p:grpSpPr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890F63A6-DA8C-62C3-A1F1-F96345E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457200" y="914400"/>
              <a:ext cx="8403398" cy="4648200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9AD327FD-5CD6-1674-750A-E5443A039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1" t="11462" r="18332" b="17391"/>
            <a:stretch/>
          </p:blipFill>
          <p:spPr>
            <a:xfrm>
              <a:off x="2209800" y="1600199"/>
              <a:ext cx="5867400" cy="3657601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id="{DDAB0920-D4EE-95DE-965D-F6265FAF8427}"/>
                </a:ext>
              </a:extLst>
            </p:cNvPr>
            <p:cNvSpPr txBox="1">
              <a:spLocks/>
            </p:cNvSpPr>
            <p:nvPr/>
          </p:nvSpPr>
          <p:spPr>
            <a:xfrm>
              <a:off x="2089776" y="359528"/>
              <a:ext cx="5291457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Fourth: Entering the daily report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5C2EC6-C8F1-F40B-2198-ED80BBF03BA6}"/>
                </a:ext>
              </a:extLst>
            </p:cNvPr>
            <p:cNvSpPr/>
            <p:nvPr/>
          </p:nvSpPr>
          <p:spPr>
            <a:xfrm>
              <a:off x="441960" y="1981200"/>
              <a:ext cx="1412820" cy="228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5BC7AEC9-BB6C-A369-A4E7-81A75E0E86A6}"/>
                </a:ext>
              </a:extLst>
            </p:cNvPr>
            <p:cNvCxnSpPr/>
            <p:nvPr/>
          </p:nvCxnSpPr>
          <p:spPr>
            <a:xfrm flipH="1">
              <a:off x="1854780" y="1463004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13">
              <a:extLst>
                <a:ext uri="{FF2B5EF4-FFF2-40B4-BE49-F238E27FC236}">
                  <a16:creationId xmlns:a16="http://schemas.microsoft.com/office/drawing/2014/main" id="{9A6D84B5-701D-444E-4337-517144A126A1}"/>
                </a:ext>
              </a:extLst>
            </p:cNvPr>
            <p:cNvSpPr/>
            <p:nvPr/>
          </p:nvSpPr>
          <p:spPr>
            <a:xfrm>
              <a:off x="7778822" y="1981200"/>
              <a:ext cx="1346994" cy="2286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br>
                <a:rPr lang="en-US" sz="1400" dirty="0"/>
              </a:br>
              <a:r>
                <a:rPr lang="en-US" sz="1400" dirty="0"/>
                <a:t>Specify all the data to be uploaded to the daily report by choosing from the drop-down menus next to each field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E587AD94-7A07-90AC-00EA-6EDAC8BDEF79}"/>
                </a:ext>
              </a:extLst>
            </p:cNvPr>
            <p:cNvSpPr/>
            <p:nvPr/>
          </p:nvSpPr>
          <p:spPr>
            <a:xfrm>
              <a:off x="3200400" y="5594252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Click the Post button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64519D1A-CD64-2F8F-39DF-D7CB3A98C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2528" y="5107600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3">
              <a:extLst>
                <a:ext uri="{FF2B5EF4-FFF2-40B4-BE49-F238E27FC236}">
                  <a16:creationId xmlns:a16="http://schemas.microsoft.com/office/drawing/2014/main" id="{0EC6B421-652A-DD60-CC65-EE2ED5AD11F9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7480446" y="2895600"/>
              <a:ext cx="298377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0489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89F018BC-134C-9715-9416-E4D5B3F2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9"/>
          <a:stretch/>
        </p:blipFill>
        <p:spPr>
          <a:xfrm>
            <a:off x="152400" y="1233755"/>
            <a:ext cx="8534400" cy="439048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B34CAE04-9639-D937-C907-DBD53E91F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34"/>
          <a:stretch/>
        </p:blipFill>
        <p:spPr>
          <a:xfrm>
            <a:off x="1600200" y="1828800"/>
            <a:ext cx="6418025" cy="3408695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E3B9D252-8A21-B1A1-5C6D-ED528B68C4B6}"/>
              </a:ext>
            </a:extLst>
          </p:cNvPr>
          <p:cNvSpPr txBox="1">
            <a:spLocks/>
          </p:cNvSpPr>
          <p:nvPr/>
        </p:nvSpPr>
        <p:spPr>
          <a:xfrm>
            <a:off x="2438400" y="205640"/>
            <a:ext cx="54102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Fifth: Reset/update the system configuration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61D934E-AC86-7545-5FF7-341CFEDD273C}"/>
              </a:ext>
            </a:extLst>
          </p:cNvPr>
          <p:cNvSpPr/>
          <p:nvPr/>
        </p:nvSpPr>
        <p:spPr>
          <a:xfrm>
            <a:off x="225215" y="2362200"/>
            <a:ext cx="1412820" cy="220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8">
            <a:extLst>
              <a:ext uri="{FF2B5EF4-FFF2-40B4-BE49-F238E27FC236}">
                <a16:creationId xmlns:a16="http://schemas.microsoft.com/office/drawing/2014/main" id="{6B190991-8FA3-BEB4-EAFF-348F20D90BC1}"/>
              </a:ext>
            </a:extLst>
          </p:cNvPr>
          <p:cNvCxnSpPr>
            <a:cxnSpLocks/>
          </p:cNvCxnSpPr>
          <p:nvPr/>
        </p:nvCxnSpPr>
        <p:spPr>
          <a:xfrm flipH="1">
            <a:off x="1211299" y="1990025"/>
            <a:ext cx="234996" cy="3933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2C3237E0-6135-3D3A-2A13-158589078A29}"/>
              </a:ext>
            </a:extLst>
          </p:cNvPr>
          <p:cNvCxnSpPr>
            <a:cxnSpLocks/>
          </p:cNvCxnSpPr>
          <p:nvPr/>
        </p:nvCxnSpPr>
        <p:spPr>
          <a:xfrm flipV="1">
            <a:off x="5410200" y="5231376"/>
            <a:ext cx="0" cy="511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مستطيل 13">
            <a:extLst>
              <a:ext uri="{FF2B5EF4-FFF2-40B4-BE49-F238E27FC236}">
                <a16:creationId xmlns:a16="http://schemas.microsoft.com/office/drawing/2014/main" id="{3D773B70-7213-DDBC-3441-C3958AA380E3}"/>
              </a:ext>
            </a:extLst>
          </p:cNvPr>
          <p:cNvSpPr/>
          <p:nvPr/>
        </p:nvSpPr>
        <p:spPr>
          <a:xfrm>
            <a:off x="3428999" y="5486933"/>
            <a:ext cx="3952233" cy="9128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 clicking on Update System Configuration, a bar will be displayed at the bottom of the screen that automatically retrieves the latest system updates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1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582" y="386834"/>
            <a:ext cx="3475792" cy="830997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First: Sending Al-Amal Express transfers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6042" y="1524000"/>
            <a:ext cx="8621028" cy="5029200"/>
            <a:chOff x="158465" y="1225977"/>
            <a:chExt cx="9009679" cy="5335366"/>
          </a:xfrm>
        </p:grpSpPr>
        <p:pic>
          <p:nvPicPr>
            <p:cNvPr id="31" name="صورة 7">
              <a:extLst>
                <a:ext uri="{FF2B5EF4-FFF2-40B4-BE49-F238E27FC236}">
                  <a16:creationId xmlns:a16="http://schemas.microsoft.com/office/drawing/2014/main" id="{5380B30B-5521-94F8-9FB0-D2FC96A69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65"/>
            <a:stretch/>
          </p:blipFill>
          <p:spPr>
            <a:xfrm>
              <a:off x="158465" y="1225977"/>
              <a:ext cx="8644650" cy="4917887"/>
            </a:xfrm>
            <a:prstGeom prst="rect">
              <a:avLst/>
            </a:prstGeom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" t="10475" r="5592" b="8330"/>
            <a:stretch/>
          </p:blipFill>
          <p:spPr bwMode="auto">
            <a:xfrm>
              <a:off x="609600" y="2007727"/>
              <a:ext cx="7757278" cy="3972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id="{F8B9E06D-D5DD-599D-EDFE-971177FA7BFC}"/>
                </a:ext>
              </a:extLst>
            </p:cNvPr>
            <p:cNvSpPr txBox="1"/>
            <p:nvPr/>
          </p:nvSpPr>
          <p:spPr>
            <a:xfrm>
              <a:off x="7722687" y="1912467"/>
              <a:ext cx="1291557" cy="83099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recipient's data is filled in (phone number, name)</a:t>
              </a:r>
              <a:endParaRPr lang="en-US" sz="1200" b="1" dirty="0"/>
            </a:p>
          </p:txBody>
        </p:sp>
        <p:sp>
          <p:nvSpPr>
            <p:cNvPr id="11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5748563" y="2025550"/>
              <a:ext cx="1855865" cy="48977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/>
                <a:t>Click on the recipient's card information button</a:t>
              </a:r>
              <a:endParaRPr lang="ar-SA" sz="1200" b="1" dirty="0"/>
            </a:p>
          </p:txBody>
        </p:sp>
        <p:sp>
          <p:nvSpPr>
            <p:cNvPr id="13" name="مستطيل 24">
              <a:extLst>
                <a:ext uri="{FF2B5EF4-FFF2-40B4-BE49-F238E27FC236}">
                  <a16:creationId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370284" y="3945892"/>
              <a:ext cx="1652847" cy="8547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sz="1200" dirty="0"/>
                <a:t>Fill out the transfer details (enter the governorate, directorate,...)</a:t>
              </a:r>
              <a:endParaRPr lang="en-US" sz="1200" b="1" dirty="0"/>
            </a:p>
          </p:txBody>
        </p:sp>
        <p:sp>
          <p:nvSpPr>
            <p:cNvPr id="16" name="مربع نص 30">
              <a:extLst>
                <a:ext uri="{FF2B5EF4-FFF2-40B4-BE49-F238E27FC236}">
                  <a16:creationId xmlns:a16="http://schemas.microsoft.com/office/drawing/2014/main" id="{C454DF23-8A4C-D477-8252-BDAF91125B6C}"/>
                </a:ext>
              </a:extLst>
            </p:cNvPr>
            <p:cNvSpPr txBox="1"/>
            <p:nvPr/>
          </p:nvSpPr>
          <p:spPr>
            <a:xfrm>
              <a:off x="370285" y="2483298"/>
              <a:ext cx="1652846" cy="64633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The sender's data is filled in (phone number, name)</a:t>
              </a:r>
              <a:endParaRPr lang="en-US" sz="1200" b="1" dirty="0"/>
            </a:p>
          </p:txBody>
        </p:sp>
        <p:sp>
          <p:nvSpPr>
            <p:cNvPr id="17" name="مستطيل 21">
              <a:extLst>
                <a:ext uri="{FF2B5EF4-FFF2-40B4-BE49-F238E27FC236}">
                  <a16:creationId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370284" y="3144612"/>
              <a:ext cx="1652847" cy="7579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sz="1200" dirty="0"/>
                <a:t>To add the rest of the sender’s data (card type, card number, address)</a:t>
              </a:r>
              <a:endParaRPr lang="en-US" sz="1200" b="1" dirty="0"/>
            </a:p>
          </p:txBody>
        </p:sp>
        <p:sp>
          <p:nvSpPr>
            <p:cNvPr id="19" name="مستطيل 21">
              <a:extLst>
                <a:ext uri="{FF2B5EF4-FFF2-40B4-BE49-F238E27FC236}">
                  <a16:creationId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8032350" y="2827487"/>
              <a:ext cx="1111649" cy="11574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To add the rest of the recipient data (card type, card number, address)</a:t>
              </a:r>
              <a:endParaRPr lang="en-US" sz="1200" b="1" dirty="0"/>
            </a:p>
          </p:txBody>
        </p:sp>
        <p:sp>
          <p:nvSpPr>
            <p:cNvPr id="20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370286" y="5073562"/>
              <a:ext cx="1565648" cy="83099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Fill out the transfer details (enter the governorate, directorate,...)</a:t>
              </a:r>
              <a:endParaRPr lang="ar-SA" sz="1200" b="1" dirty="0"/>
            </a:p>
          </p:txBody>
        </p: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6676496" y="2515320"/>
              <a:ext cx="0" cy="2006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852445" y="2726969"/>
              <a:ext cx="1" cy="2313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7857147" y="5497951"/>
              <a:ext cx="1" cy="4569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08616" y="3423716"/>
              <a:ext cx="6503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23131" y="2986649"/>
              <a:ext cx="81645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2626820" y="2221458"/>
              <a:ext cx="1853970" cy="48977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Click on the sender card data button</a:t>
              </a:r>
              <a:endParaRPr lang="ar-SA" sz="1200" b="1" dirty="0"/>
            </a:p>
          </p:txBody>
        </p:sp>
        <p:cxnSp>
          <p:nvCxnSpPr>
            <p:cNvPr id="39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3186901" y="2715945"/>
              <a:ext cx="1" cy="2655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48661" y="5915393"/>
              <a:ext cx="1461077" cy="64595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b="1" dirty="0"/>
                <a:t>Click on the Send button to send the transfer</a:t>
              </a:r>
              <a:endParaRPr lang="ar-YE" sz="1200" b="1" dirty="0"/>
            </a:p>
          </p:txBody>
        </p:sp>
        <p:cxnSp>
          <p:nvCxnSpPr>
            <p:cNvPr id="44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1935933" y="5304395"/>
              <a:ext cx="4954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ight Brace 4"/>
            <p:cNvSpPr/>
            <p:nvPr/>
          </p:nvSpPr>
          <p:spPr>
            <a:xfrm>
              <a:off x="7817229" y="3144612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8723898" y="171866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1</a:t>
              </a: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7475289" y="5558282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9</a:t>
              </a: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1971159" y="318733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7</a:t>
              </a: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1690751" y="2159828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5</a:t>
              </a:r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2462427" y="1855328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6</a:t>
              </a: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8900349" y="2622779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3</a:t>
              </a:r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7062182" y="183959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2</a:t>
              </a: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2314526" y="3785290"/>
              <a:ext cx="353817" cy="717581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1956645" y="3975943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8</a:t>
              </a:r>
            </a:p>
          </p:txBody>
        </p:sp>
        <p:sp>
          <p:nvSpPr>
            <p:cNvPr id="37" name="مستطيل 24">
              <a:extLst>
                <a:ext uri="{FF2B5EF4-FFF2-40B4-BE49-F238E27FC236}">
                  <a16:creationId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7946084" y="3994006"/>
              <a:ext cx="1197915" cy="166188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sz="1200" dirty="0"/>
                <a:t>Fill in the transfer details (amount, specify the currency, the calculated commission is displayed,)</a:t>
              </a:r>
              <a:endParaRPr lang="en-US" sz="1200" b="1" dirty="0"/>
            </a:p>
          </p:txBody>
        </p:sp>
        <p:sp>
          <p:nvSpPr>
            <p:cNvPr id="41" name="Right Brace 40"/>
            <p:cNvSpPr/>
            <p:nvPr/>
          </p:nvSpPr>
          <p:spPr>
            <a:xfrm>
              <a:off x="7604428" y="4067311"/>
              <a:ext cx="257708" cy="436329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7831781" y="3758281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5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759278"/>
            <a:ext cx="8382000" cy="5489122"/>
            <a:chOff x="304800" y="302255"/>
            <a:chExt cx="8726952" cy="6004147"/>
          </a:xfrm>
        </p:grpSpPr>
        <p:sp>
          <p:nvSpPr>
            <p:cNvPr id="10" name="Rectangle 9"/>
            <p:cNvSpPr/>
            <p:nvPr/>
          </p:nvSpPr>
          <p:spPr>
            <a:xfrm>
              <a:off x="719859" y="1217308"/>
              <a:ext cx="7445979" cy="1073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 order to modify Amal Express transfers, it is required that they be ready for payment and that the transfer be modified by the same user who disbursed the transfer.</a:t>
              </a:r>
            </a:p>
          </p:txBody>
        </p:sp>
        <p:sp>
          <p:nvSpPr>
            <p:cNvPr id="23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494126" y="302255"/>
              <a:ext cx="3789353" cy="90896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Modifying Al-Amal Express transfers</a:t>
              </a: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" t="8977" r="5263" b="8666"/>
            <a:stretch/>
          </p:blipFill>
          <p:spPr bwMode="auto">
            <a:xfrm>
              <a:off x="304800" y="2187670"/>
              <a:ext cx="8378549" cy="3493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7566454" y="5301231"/>
              <a:ext cx="0" cy="3472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39057" y="5712434"/>
              <a:ext cx="1200490" cy="42235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Edit button</a:t>
              </a:r>
              <a:endParaRPr lang="ar-YE" sz="1200" b="1" dirty="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06F4AF3F-4FE2-47A8-885D-E503402174CE}"/>
                </a:ext>
              </a:extLst>
            </p:cNvPr>
            <p:cNvSpPr/>
            <p:nvPr/>
          </p:nvSpPr>
          <p:spPr>
            <a:xfrm>
              <a:off x="715411" y="2809828"/>
              <a:ext cx="1536831" cy="8710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The transfer data that was clicked to edit is displayed</a:t>
              </a:r>
              <a:endParaRPr lang="ar-S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8159714" y="2980928"/>
              <a:ext cx="872037" cy="693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 the recipient's name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2116968" y="5601809"/>
              <a:ext cx="1941683" cy="515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Click the save button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3286728" y="5333608"/>
              <a:ext cx="0" cy="3472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739303" y="3454223"/>
              <a:ext cx="42041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252242" y="3327459"/>
              <a:ext cx="48376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403057" y="5142239"/>
              <a:ext cx="5932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973007" y="4822295"/>
              <a:ext cx="1058745" cy="56282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Enter the transfer number</a:t>
              </a:r>
              <a:endParaRPr lang="ar-YE" sz="1200" b="1" dirty="0"/>
            </a:p>
          </p:txBody>
        </p:sp>
        <p:sp>
          <p:nvSpPr>
            <p:cNvPr id="34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5419256" y="5625479"/>
              <a:ext cx="1421913" cy="68092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Click on the View Transfer Data button</a:t>
              </a:r>
              <a:endParaRPr lang="ar-YE" sz="1200" b="1" dirty="0"/>
            </a:p>
          </p:txBody>
        </p:sp>
        <p:cxnSp>
          <p:nvCxnSpPr>
            <p:cNvPr id="35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6110143" y="5211487"/>
              <a:ext cx="0" cy="3472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8683350" y="2521359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903840" y="2350258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326313" y="5188934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7996317" y="5301231"/>
              <a:ext cx="348402" cy="360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631578" y="4367366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3794404" y="5142239"/>
              <a:ext cx="348402" cy="4595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43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Shatha Aziz\Desktop\2.jpg">
            <a:extLst>
              <a:ext uri="{FF2B5EF4-FFF2-40B4-BE49-F238E27FC236}">
                <a16:creationId xmlns:a16="http://schemas.microsoft.com/office/drawing/2014/main" id="{961B8DE0-2091-7990-FED4-C923D04E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0" y="333266"/>
            <a:ext cx="4796229" cy="32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897F3D-E194-6DB2-37FC-6CB04AA690E5}"/>
              </a:ext>
            </a:extLst>
          </p:cNvPr>
          <p:cNvSpPr/>
          <p:nvPr/>
        </p:nvSpPr>
        <p:spPr>
          <a:xfrm>
            <a:off x="2171700" y="1600200"/>
            <a:ext cx="1828800" cy="68439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 message confirming the modification is displayed</a:t>
            </a:r>
            <a:endParaRPr lang="ar-SA" sz="1400" b="1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067C92-508D-7A1F-76CD-F67FCDB4123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000500" y="1942395"/>
            <a:ext cx="2038511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4114800" y="1714974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5B67016-3BDA-1D08-91EA-853FD4E78B51}"/>
              </a:ext>
            </a:extLst>
          </p:cNvPr>
          <p:cNvSpPr/>
          <p:nvPr/>
        </p:nvSpPr>
        <p:spPr>
          <a:xfrm>
            <a:off x="2171700" y="2427982"/>
            <a:ext cx="1828800" cy="77241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Click the Yes button to make the modification</a:t>
            </a:r>
            <a:endParaRPr lang="ar-SA" sz="1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3910FF5E-0D40-5C29-FBE7-51E3E5C23D52}"/>
              </a:ext>
            </a:extLst>
          </p:cNvPr>
          <p:cNvCxnSpPr/>
          <p:nvPr/>
        </p:nvCxnSpPr>
        <p:spPr>
          <a:xfrm flipV="1">
            <a:off x="6705601" y="2270820"/>
            <a:ext cx="0" cy="3857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826D675B-7DF1-60B8-0889-1D72D43413AA}"/>
              </a:ext>
            </a:extLst>
          </p:cNvPr>
          <p:cNvCxnSpPr/>
          <p:nvPr/>
        </p:nvCxnSpPr>
        <p:spPr>
          <a:xfrm flipH="1">
            <a:off x="4003146" y="2656582"/>
            <a:ext cx="27024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Shatha Aziz\Documents\IMG-20230301-WA0000.jpg">
            <a:extLst>
              <a:ext uri="{FF2B5EF4-FFF2-40B4-BE49-F238E27FC236}">
                <a16:creationId xmlns:a16="http://schemas.microsoft.com/office/drawing/2014/main" id="{3EBD6297-D154-6401-B8B3-93B2EB62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3802"/>
            <a:ext cx="4191000" cy="289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0022F95B-135D-C263-4ABF-9A811F315F4C}"/>
              </a:ext>
            </a:extLst>
          </p:cNvPr>
          <p:cNvSpPr/>
          <p:nvPr/>
        </p:nvSpPr>
        <p:spPr>
          <a:xfrm>
            <a:off x="4609874" y="4191000"/>
            <a:ext cx="1924811" cy="1600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warning message is displayed if the conditions for amending the transfer are not met and the amendment is not allowed</a:t>
            </a:r>
            <a:endParaRPr lang="ar-SA" sz="1400" b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3">
            <a:extLst>
              <a:ext uri="{FF2B5EF4-FFF2-40B4-BE49-F238E27FC236}">
                <a16:creationId xmlns:a16="http://schemas.microsoft.com/office/drawing/2014/main" id="{4FEBC99D-92DF-9E0F-017A-76509056554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086100" y="4991100"/>
            <a:ext cx="152377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081232" y="2247454"/>
            <a:ext cx="357998" cy="36105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838200" y="581859"/>
            <a:ext cx="295961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</a:rPr>
              <a:t>Follow the amendment of Al-Amal Express transfers</a:t>
            </a:r>
          </a:p>
        </p:txBody>
      </p:sp>
    </p:spTree>
    <p:extLst>
      <p:ext uri="{BB962C8B-B14F-4D97-AF65-F5344CB8AC3E}">
        <p14:creationId xmlns:p14="http://schemas.microsoft.com/office/powerpoint/2010/main" val="294105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2307" y="453263"/>
            <a:ext cx="8471730" cy="6023737"/>
            <a:chOff x="152400" y="430851"/>
            <a:chExt cx="8991600" cy="602373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0"/>
            <a:stretch/>
          </p:blipFill>
          <p:spPr bwMode="auto">
            <a:xfrm>
              <a:off x="1121222" y="1455417"/>
              <a:ext cx="7206345" cy="4275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" t="6093" r="5907" b="11630"/>
            <a:stretch/>
          </p:blipFill>
          <p:spPr bwMode="auto">
            <a:xfrm>
              <a:off x="1069788" y="1946078"/>
              <a:ext cx="6122626" cy="3928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278161" y="1816247"/>
              <a:ext cx="929664" cy="25966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7731741" y="1499391"/>
              <a:ext cx="11251" cy="3085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152400" y="1863066"/>
              <a:ext cx="1586919" cy="10946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Click on the Import Excel file button that contains transfer data</a:t>
              </a:r>
              <a:endParaRPr lang="ar-SA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168178" y="4077968"/>
              <a:ext cx="1598470" cy="985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The transfers are displayed after importing from Excel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7253456" y="5149590"/>
              <a:ext cx="1671719" cy="1304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Display the total number of transfers The total amount of transfers with commission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4892215" y="5731254"/>
              <a:ext cx="1540400" cy="7233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Click on the Send button to send the transfers</a:t>
              </a:r>
              <a:endParaRPr lang="ar-SA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525905" y="2805120"/>
              <a:ext cx="0" cy="3052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739319" y="4602890"/>
              <a:ext cx="1326148" cy="8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5209" y="5626988"/>
              <a:ext cx="0" cy="4813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432615" y="6078084"/>
              <a:ext cx="3325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7125760" y="2088855"/>
              <a:ext cx="2018240" cy="300896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>
                <a:spcAft>
                  <a:spcPts val="800"/>
                </a:spcAft>
              </a:pPr>
              <a:r>
                <a:rPr lang="en-US" sz="1400" dirty="0"/>
                <a:t>Transfer data must be filled out according to the Excel </a:t>
              </a:r>
              <a:r>
                <a:rPr lang="en-US" sz="1400"/>
                <a:t>file header, </a:t>
              </a:r>
              <a:r>
                <a:rPr lang="en-US" sz="1400" dirty="0"/>
                <a:t>in addition to the importance of filling out the fields shown in red and not leaving them empty, and keeping the Excel on the disk or desktop.</a:t>
              </a:r>
              <a:endParaRPr lang="ar-YE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35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6259" y="2857083"/>
              <a:ext cx="6261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5209" y="3379556"/>
              <a:ext cx="1" cy="16840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765209" y="5064358"/>
              <a:ext cx="4794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760204" y="4270292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24130" y="2103777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460172" y="5770361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967140" y="4777147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92307" y="1558926"/>
              <a:ext cx="277481" cy="307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643041" y="430851"/>
              <a:ext cx="611753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Second: Sending collective transfers (issuing a transfer from an Excel file)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43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2434</Words>
  <Application>Microsoft Office PowerPoint</Application>
  <PresentationFormat>عرض على الشاشة (4:3)</PresentationFormat>
  <Paragraphs>492</Paragraphs>
  <Slides>54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54</vt:i4>
      </vt:variant>
    </vt:vector>
  </HeadingPairs>
  <TitlesOfParts>
    <vt:vector size="59" baseType="lpstr">
      <vt:lpstr>Arial</vt:lpstr>
      <vt:lpstr>Calibri</vt:lpstr>
      <vt:lpstr>GE SS Two Bold</vt:lpstr>
      <vt:lpstr>Wingdings</vt:lpstr>
      <vt:lpstr>Office Theme</vt:lpstr>
      <vt:lpstr>عرض تقديمي في PowerPoint</vt:lpstr>
      <vt:lpstr>عرض تقديمي في PowerPoint</vt:lpstr>
      <vt:lpstr>System login screen</vt:lpstr>
      <vt:lpstr>Main Screen</vt:lpstr>
      <vt:lpstr>عرض تقديمي في PowerPoint</vt:lpstr>
      <vt:lpstr>First: Sending Al-Amal Express transfers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The most prominent differences between individual transfers and project transfers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Shatha Aziz</dc:creator>
  <cp:lastModifiedBy>Shatha Alariqi</cp:lastModifiedBy>
  <cp:revision>176</cp:revision>
  <dcterms:created xsi:type="dcterms:W3CDTF">2006-08-16T00:00:00Z</dcterms:created>
  <dcterms:modified xsi:type="dcterms:W3CDTF">2024-01-10T08:13:04Z</dcterms:modified>
</cp:coreProperties>
</file>